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18" r:id="rId2"/>
    <p:sldId id="371" r:id="rId3"/>
    <p:sldId id="831" r:id="rId4"/>
    <p:sldId id="843" r:id="rId5"/>
    <p:sldId id="911" r:id="rId6"/>
    <p:sldId id="792" r:id="rId7"/>
    <p:sldId id="795" r:id="rId8"/>
    <p:sldId id="769" r:id="rId9"/>
    <p:sldId id="815" r:id="rId10"/>
    <p:sldId id="896" r:id="rId11"/>
    <p:sldId id="9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B9A0"/>
    <a:srgbClr val="32B3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229C5-3C22-E84A-BF0E-BED4C4793C7E}" v="4" dt="2019-09-09T08:48:31.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29"/>
  </p:normalViewPr>
  <p:slideViewPr>
    <p:cSldViewPr snapToGrid="0" snapToObjects="1">
      <p:cViewPr varScale="1">
        <p:scale>
          <a:sx n="90" d="100"/>
          <a:sy n="90" d="100"/>
        </p:scale>
        <p:origin x="232"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C877F-86DA-B845-B62A-5370FE6DF414}" type="doc">
      <dgm:prSet loTypeId="urn:microsoft.com/office/officeart/2005/8/layout/arrow2" loCatId="" qsTypeId="urn:microsoft.com/office/officeart/2005/8/quickstyle/simple4" qsCatId="simple" csTypeId="urn:microsoft.com/office/officeart/2005/8/colors/accent1_2" csCatId="accent1" phldr="1"/>
      <dgm:spPr/>
    </dgm:pt>
    <dgm:pt modelId="{64910A28-635A-3348-8367-D1CAB931F55F}">
      <dgm:prSet phldrT="[Text]"/>
      <dgm:spPr/>
      <dgm:t>
        <a:bodyPr/>
        <a:lstStyle/>
        <a:p>
          <a:r>
            <a:rPr lang="en-US"/>
            <a:t> </a:t>
          </a:r>
        </a:p>
      </dgm:t>
    </dgm:pt>
    <dgm:pt modelId="{E84429C5-13EB-BA46-8609-B08FEAB97216}" type="parTrans" cxnId="{F7EBB6A2-A993-8B4C-B30D-D46D54EA971C}">
      <dgm:prSet/>
      <dgm:spPr/>
      <dgm:t>
        <a:bodyPr/>
        <a:lstStyle/>
        <a:p>
          <a:endParaRPr lang="en-US"/>
        </a:p>
      </dgm:t>
    </dgm:pt>
    <dgm:pt modelId="{E7681A18-8E11-6F48-8A4D-B94145D966BD}" type="sibTrans" cxnId="{F7EBB6A2-A993-8B4C-B30D-D46D54EA971C}">
      <dgm:prSet/>
      <dgm:spPr/>
      <dgm:t>
        <a:bodyPr/>
        <a:lstStyle/>
        <a:p>
          <a:endParaRPr lang="en-US"/>
        </a:p>
      </dgm:t>
    </dgm:pt>
    <dgm:pt modelId="{9FB36770-57A9-2849-A7B1-B9A4ECA683F9}">
      <dgm:prSet phldrT="[Text]"/>
      <dgm:spPr/>
      <dgm:t>
        <a:bodyPr/>
        <a:lstStyle/>
        <a:p>
          <a:r>
            <a:rPr lang="en-US"/>
            <a:t> </a:t>
          </a:r>
        </a:p>
      </dgm:t>
    </dgm:pt>
    <dgm:pt modelId="{6FDB7ABC-7F53-6849-8E02-125D3E253ADB}" type="parTrans" cxnId="{7FBEFFCA-7558-DC43-BA6B-6A4E0C7FDA79}">
      <dgm:prSet/>
      <dgm:spPr/>
      <dgm:t>
        <a:bodyPr/>
        <a:lstStyle/>
        <a:p>
          <a:endParaRPr lang="en-US"/>
        </a:p>
      </dgm:t>
    </dgm:pt>
    <dgm:pt modelId="{2E7EA9A3-7662-F142-A1F9-41BBC05F6D73}" type="sibTrans" cxnId="{7FBEFFCA-7558-DC43-BA6B-6A4E0C7FDA79}">
      <dgm:prSet/>
      <dgm:spPr/>
      <dgm:t>
        <a:bodyPr/>
        <a:lstStyle/>
        <a:p>
          <a:endParaRPr lang="en-US"/>
        </a:p>
      </dgm:t>
    </dgm:pt>
    <dgm:pt modelId="{324869A1-9F8E-B94D-9E22-7EE131077E53}">
      <dgm:prSet/>
      <dgm:spPr/>
      <dgm:t>
        <a:bodyPr/>
        <a:lstStyle/>
        <a:p>
          <a:endParaRPr lang="en-US"/>
        </a:p>
      </dgm:t>
    </dgm:pt>
    <dgm:pt modelId="{9421789C-A136-874C-AFA4-0CD938D28B45}" type="parTrans" cxnId="{367872D7-7182-1344-9557-98B96BD5AFA5}">
      <dgm:prSet/>
      <dgm:spPr/>
      <dgm:t>
        <a:bodyPr/>
        <a:lstStyle/>
        <a:p>
          <a:endParaRPr lang="en-US"/>
        </a:p>
      </dgm:t>
    </dgm:pt>
    <dgm:pt modelId="{F01538D5-F87F-704F-B257-CB2C18B3E7CD}" type="sibTrans" cxnId="{367872D7-7182-1344-9557-98B96BD5AFA5}">
      <dgm:prSet/>
      <dgm:spPr/>
      <dgm:t>
        <a:bodyPr/>
        <a:lstStyle/>
        <a:p>
          <a:endParaRPr lang="en-US"/>
        </a:p>
      </dgm:t>
    </dgm:pt>
    <dgm:pt modelId="{6C929D3A-83CD-3E45-8D39-1FFCD8B9D37E}">
      <dgm:prSet/>
      <dgm:spPr/>
      <dgm:t>
        <a:bodyPr/>
        <a:lstStyle/>
        <a:p>
          <a:endParaRPr lang="en-US"/>
        </a:p>
      </dgm:t>
    </dgm:pt>
    <dgm:pt modelId="{8890DDD9-DB24-BA43-B65C-56BD517A0601}" type="parTrans" cxnId="{71B33BC6-B671-2E4F-818D-118151ACA4AA}">
      <dgm:prSet/>
      <dgm:spPr/>
      <dgm:t>
        <a:bodyPr/>
        <a:lstStyle/>
        <a:p>
          <a:endParaRPr lang="en-US"/>
        </a:p>
      </dgm:t>
    </dgm:pt>
    <dgm:pt modelId="{0B723C31-151C-C54E-B5C3-A63538682F76}" type="sibTrans" cxnId="{71B33BC6-B671-2E4F-818D-118151ACA4AA}">
      <dgm:prSet/>
      <dgm:spPr/>
      <dgm:t>
        <a:bodyPr/>
        <a:lstStyle/>
        <a:p>
          <a:endParaRPr lang="en-US"/>
        </a:p>
      </dgm:t>
    </dgm:pt>
    <dgm:pt modelId="{FF2AF284-8987-0741-8BAB-2A796F141B19}">
      <dgm:prSet phldrT="[Text]"/>
      <dgm:spPr/>
      <dgm:t>
        <a:bodyPr/>
        <a:lstStyle/>
        <a:p>
          <a:endParaRPr lang="en-US"/>
        </a:p>
      </dgm:t>
    </dgm:pt>
    <dgm:pt modelId="{589DC16A-9956-7245-9479-07DB604896ED}" type="sibTrans" cxnId="{67287CF9-7440-954F-9F62-4DA271337ABC}">
      <dgm:prSet/>
      <dgm:spPr/>
      <dgm:t>
        <a:bodyPr/>
        <a:lstStyle/>
        <a:p>
          <a:endParaRPr lang="en-US"/>
        </a:p>
      </dgm:t>
    </dgm:pt>
    <dgm:pt modelId="{C40F211D-DB84-1744-8E07-F8E5334F0030}" type="parTrans" cxnId="{67287CF9-7440-954F-9F62-4DA271337ABC}">
      <dgm:prSet/>
      <dgm:spPr/>
      <dgm:t>
        <a:bodyPr/>
        <a:lstStyle/>
        <a:p>
          <a:endParaRPr lang="en-US"/>
        </a:p>
      </dgm:t>
    </dgm:pt>
    <dgm:pt modelId="{625655A2-16DC-BF49-9AE5-DE346DD687F4}" type="pres">
      <dgm:prSet presAssocID="{D8EC877F-86DA-B845-B62A-5370FE6DF414}" presName="arrowDiagram" presStyleCnt="0">
        <dgm:presLayoutVars>
          <dgm:chMax val="5"/>
          <dgm:dir/>
          <dgm:resizeHandles val="exact"/>
        </dgm:presLayoutVars>
      </dgm:prSet>
      <dgm:spPr/>
    </dgm:pt>
    <dgm:pt modelId="{C1C1F628-8A17-F943-9FD4-8C680525C227}" type="pres">
      <dgm:prSet presAssocID="{D8EC877F-86DA-B845-B62A-5370FE6DF414}" presName="arrow" presStyleLbl="bgShp" presStyleIdx="0" presStyleCnt="1" custLinFactNeighborY="-5357"/>
      <dgm:spPr>
        <a:solidFill>
          <a:srgbClr val="268C80"/>
        </a:solidFill>
      </dgm:spPr>
    </dgm:pt>
    <dgm:pt modelId="{1C8D5C7F-FDB2-6E43-8E8A-455949D3E903}" type="pres">
      <dgm:prSet presAssocID="{D8EC877F-86DA-B845-B62A-5370FE6DF414}" presName="arrowDiagram5" presStyleCnt="0"/>
      <dgm:spPr/>
    </dgm:pt>
    <dgm:pt modelId="{5D15CDCC-4617-4E45-B9B7-DFD4E2CC1CEC}" type="pres">
      <dgm:prSet presAssocID="{64910A28-635A-3348-8367-D1CAB931F55F}" presName="bullet5a" presStyleLbl="node1" presStyleIdx="0" presStyleCnt="5" custLinFactY="-38168" custLinFactNeighborX="-12212" custLinFactNeighborY="-100000"/>
      <dgm:spPr>
        <a:solidFill>
          <a:schemeClr val="bg1"/>
        </a:solidFill>
        <a:ln>
          <a:solidFill>
            <a:schemeClr val="bg1"/>
          </a:solidFill>
        </a:ln>
      </dgm:spPr>
    </dgm:pt>
    <dgm:pt modelId="{4F34B1CA-8214-D149-BE70-DA93135B94AA}" type="pres">
      <dgm:prSet presAssocID="{64910A28-635A-3348-8367-D1CAB931F55F}" presName="textBox5a" presStyleLbl="revTx" presStyleIdx="0" presStyleCnt="5" custLinFactNeighborX="-41412">
        <dgm:presLayoutVars>
          <dgm:bulletEnabled val="1"/>
        </dgm:presLayoutVars>
      </dgm:prSet>
      <dgm:spPr/>
    </dgm:pt>
    <dgm:pt modelId="{2D6ECA7C-FF43-6341-BC8D-204014380D7A}" type="pres">
      <dgm:prSet presAssocID="{FF2AF284-8987-0741-8BAB-2A796F141B19}" presName="bullet5b" presStyleLbl="node1" presStyleIdx="1" presStyleCnt="5" custLinFactNeighborX="-43454" custLinFactNeighborY="-58238"/>
      <dgm:spPr>
        <a:solidFill>
          <a:schemeClr val="bg1"/>
        </a:solidFill>
        <a:ln>
          <a:solidFill>
            <a:schemeClr val="bg1"/>
          </a:solidFill>
        </a:ln>
      </dgm:spPr>
    </dgm:pt>
    <dgm:pt modelId="{98FC04BB-C0F1-2C45-9CDA-6653AD667B34}" type="pres">
      <dgm:prSet presAssocID="{FF2AF284-8987-0741-8BAB-2A796F141B19}" presName="textBox5b" presStyleLbl="revTx" presStyleIdx="1" presStyleCnt="5" custLinFactNeighborX="-24583" custLinFactNeighborY="4631">
        <dgm:presLayoutVars>
          <dgm:bulletEnabled val="1"/>
        </dgm:presLayoutVars>
      </dgm:prSet>
      <dgm:spPr/>
    </dgm:pt>
    <dgm:pt modelId="{6A59E223-4C8C-A348-8E94-CA3D99D34CEB}" type="pres">
      <dgm:prSet presAssocID="{324869A1-9F8E-B94D-9E22-7EE131077E53}" presName="bullet5c" presStyleLbl="node1" presStyleIdx="2" presStyleCnt="5" custLinFactNeighborX="-85017" custLinFactNeighborY="-29228"/>
      <dgm:spPr>
        <a:solidFill>
          <a:schemeClr val="bg1"/>
        </a:solidFill>
        <a:ln>
          <a:solidFill>
            <a:schemeClr val="bg1"/>
          </a:solidFill>
        </a:ln>
      </dgm:spPr>
    </dgm:pt>
    <dgm:pt modelId="{9D3FCD13-5F4E-0941-9580-6337AD00964A}" type="pres">
      <dgm:prSet presAssocID="{324869A1-9F8E-B94D-9E22-7EE131077E53}" presName="textBox5c" presStyleLbl="revTx" presStyleIdx="2" presStyleCnt="5" custLinFactNeighborX="-28119">
        <dgm:presLayoutVars>
          <dgm:bulletEnabled val="1"/>
        </dgm:presLayoutVars>
      </dgm:prSet>
      <dgm:spPr/>
    </dgm:pt>
    <dgm:pt modelId="{F9EE8597-E4DA-064D-80E7-4EFB86B59F91}" type="pres">
      <dgm:prSet presAssocID="{9FB36770-57A9-2849-A7B1-B9A4ECA683F9}" presName="bullet5d" presStyleLbl="node1" presStyleIdx="3" presStyleCnt="5" custLinFactX="-16496" custLinFactNeighborX="-100000" custLinFactNeighborY="-21425"/>
      <dgm:spPr>
        <a:solidFill>
          <a:schemeClr val="bg1"/>
        </a:solidFill>
        <a:ln>
          <a:solidFill>
            <a:schemeClr val="bg1"/>
          </a:solidFill>
        </a:ln>
      </dgm:spPr>
    </dgm:pt>
    <dgm:pt modelId="{20A04FB9-1A4E-1A4B-BA68-2951A1B05D18}" type="pres">
      <dgm:prSet presAssocID="{9FB36770-57A9-2849-A7B1-B9A4ECA683F9}" presName="textBox5d" presStyleLbl="revTx" presStyleIdx="3" presStyleCnt="5" custLinFactNeighborX="-27132">
        <dgm:presLayoutVars>
          <dgm:bulletEnabled val="1"/>
        </dgm:presLayoutVars>
      </dgm:prSet>
      <dgm:spPr/>
    </dgm:pt>
    <dgm:pt modelId="{48E1F58D-E6F6-4645-B3F0-44EA2ACEF635}" type="pres">
      <dgm:prSet presAssocID="{6C929D3A-83CD-3E45-8D39-1FFCD8B9D37E}" presName="bullet5e" presStyleLbl="node1" presStyleIdx="4" presStyleCnt="5" custLinFactNeighborX="-71036" custLinFactNeighborY="-32701"/>
      <dgm:spPr>
        <a:solidFill>
          <a:schemeClr val="bg1"/>
        </a:solidFill>
        <a:ln>
          <a:solidFill>
            <a:schemeClr val="bg1"/>
          </a:solidFill>
        </a:ln>
      </dgm:spPr>
    </dgm:pt>
    <dgm:pt modelId="{61667B6E-47F5-7C4A-A273-F0CF768147E4}" type="pres">
      <dgm:prSet presAssocID="{6C929D3A-83CD-3E45-8D39-1FFCD8B9D37E}" presName="textBox5e" presStyleLbl="revTx" presStyleIdx="4" presStyleCnt="5" custLinFactNeighborX="-27132">
        <dgm:presLayoutVars>
          <dgm:bulletEnabled val="1"/>
        </dgm:presLayoutVars>
      </dgm:prSet>
      <dgm:spPr/>
    </dgm:pt>
  </dgm:ptLst>
  <dgm:cxnLst>
    <dgm:cxn modelId="{DD732720-3FFA-F749-B85E-D2E78D63EC77}" type="presOf" srcId="{324869A1-9F8E-B94D-9E22-7EE131077E53}" destId="{9D3FCD13-5F4E-0941-9580-6337AD00964A}" srcOrd="0" destOrd="0" presId="urn:microsoft.com/office/officeart/2005/8/layout/arrow2"/>
    <dgm:cxn modelId="{91870F7D-5184-5543-B4F3-5B1AAF5F7BE4}" type="presOf" srcId="{64910A28-635A-3348-8367-D1CAB931F55F}" destId="{4F34B1CA-8214-D149-BE70-DA93135B94AA}" srcOrd="0" destOrd="0" presId="urn:microsoft.com/office/officeart/2005/8/layout/arrow2"/>
    <dgm:cxn modelId="{B60A7B80-BAD5-434E-A606-C195CDF2E751}" type="presOf" srcId="{D8EC877F-86DA-B845-B62A-5370FE6DF414}" destId="{625655A2-16DC-BF49-9AE5-DE346DD687F4}" srcOrd="0" destOrd="0" presId="urn:microsoft.com/office/officeart/2005/8/layout/arrow2"/>
    <dgm:cxn modelId="{B08A7897-52A1-FD42-8DE7-8C4233C7FE57}" type="presOf" srcId="{9FB36770-57A9-2849-A7B1-B9A4ECA683F9}" destId="{20A04FB9-1A4E-1A4B-BA68-2951A1B05D18}" srcOrd="0" destOrd="0" presId="urn:microsoft.com/office/officeart/2005/8/layout/arrow2"/>
    <dgm:cxn modelId="{F7EBB6A2-A993-8B4C-B30D-D46D54EA971C}" srcId="{D8EC877F-86DA-B845-B62A-5370FE6DF414}" destId="{64910A28-635A-3348-8367-D1CAB931F55F}" srcOrd="0" destOrd="0" parTransId="{E84429C5-13EB-BA46-8609-B08FEAB97216}" sibTransId="{E7681A18-8E11-6F48-8A4D-B94145D966BD}"/>
    <dgm:cxn modelId="{71B33BC6-B671-2E4F-818D-118151ACA4AA}" srcId="{D8EC877F-86DA-B845-B62A-5370FE6DF414}" destId="{6C929D3A-83CD-3E45-8D39-1FFCD8B9D37E}" srcOrd="4" destOrd="0" parTransId="{8890DDD9-DB24-BA43-B65C-56BD517A0601}" sibTransId="{0B723C31-151C-C54E-B5C3-A63538682F76}"/>
    <dgm:cxn modelId="{7FBEFFCA-7558-DC43-BA6B-6A4E0C7FDA79}" srcId="{D8EC877F-86DA-B845-B62A-5370FE6DF414}" destId="{9FB36770-57A9-2849-A7B1-B9A4ECA683F9}" srcOrd="3" destOrd="0" parTransId="{6FDB7ABC-7F53-6849-8E02-125D3E253ADB}" sibTransId="{2E7EA9A3-7662-F142-A1F9-41BBC05F6D73}"/>
    <dgm:cxn modelId="{367872D7-7182-1344-9557-98B96BD5AFA5}" srcId="{D8EC877F-86DA-B845-B62A-5370FE6DF414}" destId="{324869A1-9F8E-B94D-9E22-7EE131077E53}" srcOrd="2" destOrd="0" parTransId="{9421789C-A136-874C-AFA4-0CD938D28B45}" sibTransId="{F01538D5-F87F-704F-B257-CB2C18B3E7CD}"/>
    <dgm:cxn modelId="{2545D2F1-A05D-904B-98DD-2828F8FE3210}" type="presOf" srcId="{FF2AF284-8987-0741-8BAB-2A796F141B19}" destId="{98FC04BB-C0F1-2C45-9CDA-6653AD667B34}" srcOrd="0" destOrd="0" presId="urn:microsoft.com/office/officeart/2005/8/layout/arrow2"/>
    <dgm:cxn modelId="{F44052F8-815A-E24A-8A70-A5F17C733226}" type="presOf" srcId="{6C929D3A-83CD-3E45-8D39-1FFCD8B9D37E}" destId="{61667B6E-47F5-7C4A-A273-F0CF768147E4}" srcOrd="0" destOrd="0" presId="urn:microsoft.com/office/officeart/2005/8/layout/arrow2"/>
    <dgm:cxn modelId="{67287CF9-7440-954F-9F62-4DA271337ABC}" srcId="{D8EC877F-86DA-B845-B62A-5370FE6DF414}" destId="{FF2AF284-8987-0741-8BAB-2A796F141B19}" srcOrd="1" destOrd="0" parTransId="{C40F211D-DB84-1744-8E07-F8E5334F0030}" sibTransId="{589DC16A-9956-7245-9479-07DB604896ED}"/>
    <dgm:cxn modelId="{1C38D39B-3EDF-6D4F-9A1D-A7B922AD76CB}" type="presParOf" srcId="{625655A2-16DC-BF49-9AE5-DE346DD687F4}" destId="{C1C1F628-8A17-F943-9FD4-8C680525C227}" srcOrd="0" destOrd="0" presId="urn:microsoft.com/office/officeart/2005/8/layout/arrow2"/>
    <dgm:cxn modelId="{5D9853AD-5D33-644A-96F8-31947256EE47}" type="presParOf" srcId="{625655A2-16DC-BF49-9AE5-DE346DD687F4}" destId="{1C8D5C7F-FDB2-6E43-8E8A-455949D3E903}" srcOrd="1" destOrd="0" presId="urn:microsoft.com/office/officeart/2005/8/layout/arrow2"/>
    <dgm:cxn modelId="{D5D24409-E799-CD4C-82C6-2C0C216B2F0F}" type="presParOf" srcId="{1C8D5C7F-FDB2-6E43-8E8A-455949D3E903}" destId="{5D15CDCC-4617-4E45-B9B7-DFD4E2CC1CEC}" srcOrd="0" destOrd="0" presId="urn:microsoft.com/office/officeart/2005/8/layout/arrow2"/>
    <dgm:cxn modelId="{B09F7FB4-21F3-394A-B317-8E0B7AA4CC30}" type="presParOf" srcId="{1C8D5C7F-FDB2-6E43-8E8A-455949D3E903}" destId="{4F34B1CA-8214-D149-BE70-DA93135B94AA}" srcOrd="1" destOrd="0" presId="urn:microsoft.com/office/officeart/2005/8/layout/arrow2"/>
    <dgm:cxn modelId="{45EC8D9E-24F2-5948-AF5F-A4EC244D9F0B}" type="presParOf" srcId="{1C8D5C7F-FDB2-6E43-8E8A-455949D3E903}" destId="{2D6ECA7C-FF43-6341-BC8D-204014380D7A}" srcOrd="2" destOrd="0" presId="urn:microsoft.com/office/officeart/2005/8/layout/arrow2"/>
    <dgm:cxn modelId="{A6857C8D-011E-D145-A0FF-79AB89107276}" type="presParOf" srcId="{1C8D5C7F-FDB2-6E43-8E8A-455949D3E903}" destId="{98FC04BB-C0F1-2C45-9CDA-6653AD667B34}" srcOrd="3" destOrd="0" presId="urn:microsoft.com/office/officeart/2005/8/layout/arrow2"/>
    <dgm:cxn modelId="{CE8CAA15-FB55-A44F-BA51-FC2CCC0BBB21}" type="presParOf" srcId="{1C8D5C7F-FDB2-6E43-8E8A-455949D3E903}" destId="{6A59E223-4C8C-A348-8E94-CA3D99D34CEB}" srcOrd="4" destOrd="0" presId="urn:microsoft.com/office/officeart/2005/8/layout/arrow2"/>
    <dgm:cxn modelId="{7F1A1BE4-3E82-3B48-8F65-11BDD4BF74E8}" type="presParOf" srcId="{1C8D5C7F-FDB2-6E43-8E8A-455949D3E903}" destId="{9D3FCD13-5F4E-0941-9580-6337AD00964A}" srcOrd="5" destOrd="0" presId="urn:microsoft.com/office/officeart/2005/8/layout/arrow2"/>
    <dgm:cxn modelId="{7529CAF8-9C54-8145-BF14-4B0F85ACF68D}" type="presParOf" srcId="{1C8D5C7F-FDB2-6E43-8E8A-455949D3E903}" destId="{F9EE8597-E4DA-064D-80E7-4EFB86B59F91}" srcOrd="6" destOrd="0" presId="urn:microsoft.com/office/officeart/2005/8/layout/arrow2"/>
    <dgm:cxn modelId="{97DA108B-DA1F-3B47-96DA-A96951BAE1F1}" type="presParOf" srcId="{1C8D5C7F-FDB2-6E43-8E8A-455949D3E903}" destId="{20A04FB9-1A4E-1A4B-BA68-2951A1B05D18}" srcOrd="7" destOrd="0" presId="urn:microsoft.com/office/officeart/2005/8/layout/arrow2"/>
    <dgm:cxn modelId="{6309E4E6-027B-C34B-ACA2-B78EDFA978EB}" type="presParOf" srcId="{1C8D5C7F-FDB2-6E43-8E8A-455949D3E903}" destId="{48E1F58D-E6F6-4645-B3F0-44EA2ACEF635}" srcOrd="8" destOrd="0" presId="urn:microsoft.com/office/officeart/2005/8/layout/arrow2"/>
    <dgm:cxn modelId="{8903B592-4D62-DB4E-A04F-8C5801C52279}" type="presParOf" srcId="{1C8D5C7F-FDB2-6E43-8E8A-455949D3E903}" destId="{61667B6E-47F5-7C4A-A273-F0CF768147E4}"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1F628-8A17-F943-9FD4-8C680525C227}">
      <dsp:nvSpPr>
        <dsp:cNvPr id="0" name=""/>
        <dsp:cNvSpPr/>
      </dsp:nvSpPr>
      <dsp:spPr>
        <a:xfrm>
          <a:off x="0" y="21268"/>
          <a:ext cx="8229601" cy="5143500"/>
        </a:xfrm>
        <a:prstGeom prst="swooshArrow">
          <a:avLst>
            <a:gd name="adj1" fmla="val 25000"/>
            <a:gd name="adj2" fmla="val 25000"/>
          </a:avLst>
        </a:prstGeom>
        <a:solidFill>
          <a:srgbClr val="268C80"/>
        </a:solidFill>
        <a:ln>
          <a:noFill/>
        </a:ln>
        <a:effectLst/>
      </dsp:spPr>
      <dsp:style>
        <a:lnRef idx="0">
          <a:scrgbClr r="0" g="0" b="0"/>
        </a:lnRef>
        <a:fillRef idx="1">
          <a:scrgbClr r="0" g="0" b="0"/>
        </a:fillRef>
        <a:effectRef idx="2">
          <a:scrgbClr r="0" g="0" b="0"/>
        </a:effectRef>
        <a:fontRef idx="minor"/>
      </dsp:style>
    </dsp:sp>
    <dsp:sp modelId="{5D15CDCC-4617-4E45-B9B7-DFD4E2CC1CEC}">
      <dsp:nvSpPr>
        <dsp:cNvPr id="0" name=""/>
        <dsp:cNvSpPr/>
      </dsp:nvSpPr>
      <dsp:spPr>
        <a:xfrm>
          <a:off x="787500" y="3859987"/>
          <a:ext cx="189280" cy="189280"/>
        </a:xfrm>
        <a:prstGeom prst="ellipse">
          <a:avLst/>
        </a:prstGeom>
        <a:solidFill>
          <a:schemeClr val="bg1"/>
        </a:solidFill>
        <a:ln>
          <a:solidFill>
            <a:schemeClr val="bg1"/>
          </a:solidFill>
        </a:ln>
        <a:effectLst/>
      </dsp:spPr>
      <dsp:style>
        <a:lnRef idx="0">
          <a:scrgbClr r="0" g="0" b="0"/>
        </a:lnRef>
        <a:fillRef idx="3">
          <a:scrgbClr r="0" g="0" b="0"/>
        </a:fillRef>
        <a:effectRef idx="2">
          <a:scrgbClr r="0" g="0" b="0"/>
        </a:effectRef>
        <a:fontRef idx="minor">
          <a:schemeClr val="lt1"/>
        </a:fontRef>
      </dsp:style>
    </dsp:sp>
    <dsp:sp modelId="{4F34B1CA-8214-D149-BE70-DA93135B94AA}">
      <dsp:nvSpPr>
        <dsp:cNvPr id="0" name=""/>
        <dsp:cNvSpPr/>
      </dsp:nvSpPr>
      <dsp:spPr>
        <a:xfrm>
          <a:off x="458802" y="4216153"/>
          <a:ext cx="1078077" cy="1224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96" tIns="0" rIns="0" bIns="0" numCol="1" spcCol="1270" anchor="t" anchorCtr="0">
          <a:noAutofit/>
        </a:bodyPr>
        <a:lstStyle/>
        <a:p>
          <a:pPr marL="0" lvl="0" indent="0" algn="l" defTabSz="2889250">
            <a:lnSpc>
              <a:spcPct val="90000"/>
            </a:lnSpc>
            <a:spcBef>
              <a:spcPct val="0"/>
            </a:spcBef>
            <a:spcAft>
              <a:spcPct val="35000"/>
            </a:spcAft>
            <a:buNone/>
          </a:pPr>
          <a:r>
            <a:rPr lang="en-US" sz="6500" kern="1200"/>
            <a:t> </a:t>
          </a:r>
        </a:p>
      </dsp:txBody>
      <dsp:txXfrm>
        <a:off x="458802" y="4216153"/>
        <a:ext cx="1078077" cy="1224153"/>
      </dsp:txXfrm>
    </dsp:sp>
    <dsp:sp modelId="{2D6ECA7C-FF43-6341-BC8D-204014380D7A}">
      <dsp:nvSpPr>
        <dsp:cNvPr id="0" name=""/>
        <dsp:cNvSpPr/>
      </dsp:nvSpPr>
      <dsp:spPr>
        <a:xfrm>
          <a:off x="1706461" y="2964508"/>
          <a:ext cx="296265" cy="296265"/>
        </a:xfrm>
        <a:prstGeom prst="ellipse">
          <a:avLst/>
        </a:prstGeom>
        <a:solidFill>
          <a:schemeClr val="bg1"/>
        </a:solidFill>
        <a:ln>
          <a:solidFill>
            <a:schemeClr val="bg1"/>
          </a:solidFill>
        </a:ln>
        <a:effectLst/>
      </dsp:spPr>
      <dsp:style>
        <a:lnRef idx="0">
          <a:scrgbClr r="0" g="0" b="0"/>
        </a:lnRef>
        <a:fillRef idx="3">
          <a:scrgbClr r="0" g="0" b="0"/>
        </a:fillRef>
        <a:effectRef idx="2">
          <a:scrgbClr r="0" g="0" b="0"/>
        </a:effectRef>
        <a:fontRef idx="minor">
          <a:schemeClr val="lt1"/>
        </a:fontRef>
      </dsp:style>
    </dsp:sp>
    <dsp:sp modelId="{98FC04BB-C0F1-2C45-9CDA-6653AD667B34}">
      <dsp:nvSpPr>
        <dsp:cNvPr id="0" name=""/>
        <dsp:cNvSpPr/>
      </dsp:nvSpPr>
      <dsp:spPr>
        <a:xfrm>
          <a:off x="1647502" y="3384983"/>
          <a:ext cx="1366113" cy="215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5"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1647502" y="3384983"/>
        <a:ext cx="1366113" cy="2155126"/>
      </dsp:txXfrm>
    </dsp:sp>
    <dsp:sp modelId="{6A59E223-4C8C-A348-8E94-CA3D99D34CEB}">
      <dsp:nvSpPr>
        <dsp:cNvPr id="0" name=""/>
        <dsp:cNvSpPr/>
      </dsp:nvSpPr>
      <dsp:spPr>
        <a:xfrm>
          <a:off x="2816102" y="2236692"/>
          <a:ext cx="395020" cy="395020"/>
        </a:xfrm>
        <a:prstGeom prst="ellipse">
          <a:avLst/>
        </a:prstGeom>
        <a:solidFill>
          <a:schemeClr val="bg1"/>
        </a:solidFill>
        <a:ln>
          <a:solidFill>
            <a:schemeClr val="bg1"/>
          </a:solidFill>
        </a:ln>
        <a:effectLst/>
      </dsp:spPr>
      <dsp:style>
        <a:lnRef idx="0">
          <a:scrgbClr r="0" g="0" b="0"/>
        </a:lnRef>
        <a:fillRef idx="3">
          <a:scrgbClr r="0" g="0" b="0"/>
        </a:fillRef>
        <a:effectRef idx="2">
          <a:scrgbClr r="0" g="0" b="0"/>
        </a:effectRef>
        <a:fontRef idx="minor">
          <a:schemeClr val="lt1"/>
        </a:fontRef>
      </dsp:style>
    </dsp:sp>
    <dsp:sp modelId="{9D3FCD13-5F4E-0941-9580-6337AD00964A}">
      <dsp:nvSpPr>
        <dsp:cNvPr id="0" name=""/>
        <dsp:cNvSpPr/>
      </dsp:nvSpPr>
      <dsp:spPr>
        <a:xfrm>
          <a:off x="2902829" y="2549659"/>
          <a:ext cx="1588312" cy="2890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2902829" y="2549659"/>
        <a:ext cx="1588312" cy="2890647"/>
      </dsp:txXfrm>
    </dsp:sp>
    <dsp:sp modelId="{F9EE8597-E4DA-064D-80E7-4EFB86B59F91}">
      <dsp:nvSpPr>
        <dsp:cNvPr id="0" name=""/>
        <dsp:cNvSpPr/>
      </dsp:nvSpPr>
      <dsp:spPr>
        <a:xfrm>
          <a:off x="4088239" y="1629725"/>
          <a:ext cx="510235" cy="510235"/>
        </a:xfrm>
        <a:prstGeom prst="ellipse">
          <a:avLst/>
        </a:prstGeom>
        <a:solidFill>
          <a:schemeClr val="bg1"/>
        </a:solidFill>
        <a:ln>
          <a:solidFill>
            <a:schemeClr val="bg1"/>
          </a:solidFill>
        </a:ln>
        <a:effectLst/>
      </dsp:spPr>
      <dsp:style>
        <a:lnRef idx="0">
          <a:scrgbClr r="0" g="0" b="0"/>
        </a:lnRef>
        <a:fillRef idx="3">
          <a:scrgbClr r="0" g="0" b="0"/>
        </a:fillRef>
        <a:effectRef idx="2">
          <a:scrgbClr r="0" g="0" b="0"/>
        </a:effectRef>
        <a:fontRef idx="minor">
          <a:schemeClr val="lt1"/>
        </a:fontRef>
      </dsp:style>
    </dsp:sp>
    <dsp:sp modelId="{20A04FB9-1A4E-1A4B-BA68-2951A1B05D18}">
      <dsp:nvSpPr>
        <dsp:cNvPr id="0" name=""/>
        <dsp:cNvSpPr/>
      </dsp:nvSpPr>
      <dsp:spPr>
        <a:xfrm>
          <a:off x="4491189" y="1994161"/>
          <a:ext cx="1645920" cy="3446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3" tIns="0" rIns="0" bIns="0" numCol="1" spcCol="1270" anchor="t" anchorCtr="0">
          <a:noAutofit/>
        </a:bodyPr>
        <a:lstStyle/>
        <a:p>
          <a:pPr marL="0" lvl="0" indent="0" algn="l" defTabSz="2889250">
            <a:lnSpc>
              <a:spcPct val="90000"/>
            </a:lnSpc>
            <a:spcBef>
              <a:spcPct val="0"/>
            </a:spcBef>
            <a:spcAft>
              <a:spcPct val="35000"/>
            </a:spcAft>
            <a:buNone/>
          </a:pPr>
          <a:r>
            <a:rPr lang="en-US" sz="6500" kern="1200"/>
            <a:t> </a:t>
          </a:r>
        </a:p>
      </dsp:txBody>
      <dsp:txXfrm>
        <a:off x="4491189" y="1994161"/>
        <a:ext cx="1645920" cy="3446145"/>
      </dsp:txXfrm>
    </dsp:sp>
    <dsp:sp modelId="{48E1F58D-E6F6-4645-B3F0-44EA2ACEF635}">
      <dsp:nvSpPr>
        <dsp:cNvPr id="0" name=""/>
        <dsp:cNvSpPr/>
      </dsp:nvSpPr>
      <dsp:spPr>
        <a:xfrm>
          <a:off x="5796779" y="1117019"/>
          <a:ext cx="650138" cy="650138"/>
        </a:xfrm>
        <a:prstGeom prst="ellipse">
          <a:avLst/>
        </a:prstGeom>
        <a:solidFill>
          <a:schemeClr val="bg1"/>
        </a:solidFill>
        <a:ln>
          <a:solidFill>
            <a:schemeClr val="bg1"/>
          </a:solidFill>
        </a:ln>
        <a:effectLst/>
      </dsp:spPr>
      <dsp:style>
        <a:lnRef idx="0">
          <a:scrgbClr r="0" g="0" b="0"/>
        </a:lnRef>
        <a:fillRef idx="3">
          <a:scrgbClr r="0" g="0" b="0"/>
        </a:fillRef>
        <a:effectRef idx="2">
          <a:scrgbClr r="0" g="0" b="0"/>
        </a:effectRef>
        <a:fontRef idx="minor">
          <a:schemeClr val="lt1"/>
        </a:fontRef>
      </dsp:style>
    </dsp:sp>
    <dsp:sp modelId="{61667B6E-47F5-7C4A-A273-F0CF768147E4}">
      <dsp:nvSpPr>
        <dsp:cNvPr id="0" name=""/>
        <dsp:cNvSpPr/>
      </dsp:nvSpPr>
      <dsp:spPr>
        <a:xfrm>
          <a:off x="6137109" y="1654690"/>
          <a:ext cx="1645920" cy="378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95"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6137109" y="1654690"/>
        <a:ext cx="1645920" cy="37856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F4466-90E2-C746-A779-D5AEBD9DB96A}" type="datetimeFigureOut">
              <a:rPr lang="en-US" smtClean="0"/>
              <a:t>9/9/19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F14B3-E49B-1A48-80CB-BE5EAC47EABD}" type="slidenum">
              <a:rPr lang="en-US" smtClean="0"/>
              <a:t>‹#›</a:t>
            </a:fld>
            <a:endParaRPr lang="en-US"/>
          </a:p>
        </p:txBody>
      </p:sp>
    </p:spTree>
    <p:extLst>
      <p:ext uri="{BB962C8B-B14F-4D97-AF65-F5344CB8AC3E}">
        <p14:creationId xmlns:p14="http://schemas.microsoft.com/office/powerpoint/2010/main" val="197906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F45C5A3-B7BB-9144-BA2A-293447FD25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BEC06F-E226-8248-8F85-29FCE36A91FD}" type="slidenum">
              <a:rPr lang="en-GB" altLang="en-US" smtClean="0">
                <a:ea typeface="ＭＳ Ｐゴシック" panose="020B0600070205080204" pitchFamily="34" charset="-128"/>
              </a:rPr>
              <a:pPr/>
              <a:t>1</a:t>
            </a:fld>
            <a:endParaRPr lang="en-GB" altLang="en-US">
              <a:ea typeface="ＭＳ Ｐゴシック" panose="020B0600070205080204" pitchFamily="34" charset="-128"/>
            </a:endParaRPr>
          </a:p>
        </p:txBody>
      </p:sp>
      <p:sp>
        <p:nvSpPr>
          <p:cNvPr id="9218" name="Rectangle 2">
            <a:extLst>
              <a:ext uri="{FF2B5EF4-FFF2-40B4-BE49-F238E27FC236}">
                <a16:creationId xmlns:a16="http://schemas.microsoft.com/office/drawing/2014/main" id="{A2208622-BBDF-2A41-A6A7-91DEECBAA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41CEC31A-9D51-3340-974F-908AD899BA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5048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2FBD67-F514-BD42-8B25-BDE374DA65E5}" type="slidenum">
              <a:rPr lang="en-US" smtClean="0"/>
              <a:t>2</a:t>
            </a:fld>
            <a:endParaRPr lang="en-US"/>
          </a:p>
        </p:txBody>
      </p:sp>
    </p:spTree>
    <p:extLst>
      <p:ext uri="{BB962C8B-B14F-4D97-AF65-F5344CB8AC3E}">
        <p14:creationId xmlns:p14="http://schemas.microsoft.com/office/powerpoint/2010/main" val="334598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Coaching can mean different things to different people. Some people think of sports coaches, which is often more directive in tone; there can be cross over with mentoring. </a:t>
            </a:r>
            <a:r>
              <a:rPr lang="en-US" err="1"/>
              <a:t>myles</a:t>
            </a:r>
            <a:r>
              <a:rPr lang="en-US"/>
              <a:t> Downey talks about a coaching spectrum. At one end is a directive style which involves solving someone’s problems for them, through the </a:t>
            </a:r>
            <a:r>
              <a:rPr lang="en-US" err="1"/>
              <a:t>rnge</a:t>
            </a:r>
            <a:r>
              <a:rPr lang="en-US"/>
              <a:t> of non directive </a:t>
            </a:r>
            <a:r>
              <a:rPr lang="en-US" err="1"/>
              <a:t>whichinvolves</a:t>
            </a:r>
            <a:r>
              <a:rPr lang="en-US"/>
              <a:t> helping someone solve their own problems. The role of leader as coach is to raise the awareness of their functional leads/ team members and encourage them to take responsibility for their own actions. </a:t>
            </a:r>
          </a:p>
          <a:p>
            <a:endParaRPr lang="en-US"/>
          </a:p>
          <a:p>
            <a:r>
              <a:rPr lang="en-US"/>
              <a:t>Many of you have identified coaching with your teams to support their </a:t>
            </a:r>
            <a:r>
              <a:rPr lang="en-US" err="1"/>
              <a:t>evelopmet</a:t>
            </a:r>
            <a:r>
              <a:rPr lang="en-US"/>
              <a:t> and enable </a:t>
            </a:r>
            <a:r>
              <a:rPr lang="en-US" err="1"/>
              <a:t>youto</a:t>
            </a:r>
            <a:r>
              <a:rPr lang="en-US"/>
              <a:t> “come out of the weeds” and take a more strategic leadership role, coaching today is about developing the NON directive coaching skills, which culturally and professionally you’ve said you’d like to spend more time developing skills.</a:t>
            </a:r>
          </a:p>
        </p:txBody>
      </p:sp>
      <p:sp>
        <p:nvSpPr>
          <p:cNvPr id="4" name="Slide Number Placeholder 3"/>
          <p:cNvSpPr>
            <a:spLocks noGrp="1"/>
          </p:cNvSpPr>
          <p:nvPr>
            <p:ph type="sldNum" sz="quarter" idx="5"/>
          </p:nvPr>
        </p:nvSpPr>
        <p:spPr/>
        <p:txBody>
          <a:bodyPr/>
          <a:lstStyle/>
          <a:p>
            <a:fld id="{EB2FBD67-F514-BD42-8B25-BDE374DA65E5}" type="slidenum">
              <a:rPr lang="en-US" smtClean="0"/>
              <a:t>4</a:t>
            </a:fld>
            <a:endParaRPr lang="en-US"/>
          </a:p>
        </p:txBody>
      </p:sp>
    </p:spTree>
    <p:extLst>
      <p:ext uri="{BB962C8B-B14F-4D97-AF65-F5344CB8AC3E}">
        <p14:creationId xmlns:p14="http://schemas.microsoft.com/office/powerpoint/2010/main" val="4289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Different questions will help you to open up and explore ‘the picture’ (idea) in more detail…they enable you to expand your thinking and help with coming up with solutions that you’d not yet thought of. </a:t>
            </a:r>
          </a:p>
          <a:p>
            <a:r>
              <a:rPr lang="en-GB" sz="1200" kern="1200" dirty="0">
                <a:solidFill>
                  <a:schemeClr val="tx1"/>
                </a:solidFill>
                <a:effectLst/>
                <a:latin typeface="+mn-lt"/>
                <a:ea typeface="+mn-ea"/>
                <a:cs typeface="+mn-cs"/>
              </a:rPr>
              <a:t>Facilitator to then explain we’re going to look at different types of questions and when we might use them : </a:t>
            </a:r>
          </a:p>
          <a:p>
            <a:r>
              <a:rPr lang="en-GB" sz="1200" b="1" u="sng" kern="1200" dirty="0">
                <a:solidFill>
                  <a:schemeClr val="tx1"/>
                </a:solidFill>
                <a:effectLst/>
                <a:latin typeface="+mn-lt"/>
                <a:ea typeface="+mn-ea"/>
                <a:cs typeface="+mn-cs"/>
              </a:rPr>
              <a:t>Vertical Questioning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Moves you up and down the “picture” or view of the problem that you are trying to solve.  You use this by “chunking up” or “chunking down”.  This is a technique used in Coaching and NLP. Some people find it very easy to chunk up, and others find it easier to chunk down. Draw attention to different preferences and the need to adapt/ flex to needs of your team/ stakeholders and also recognise your own preference. </a:t>
            </a:r>
          </a:p>
          <a:p>
            <a:r>
              <a:rPr lang="en-GB" sz="1200" b="1" kern="1200" dirty="0">
                <a:solidFill>
                  <a:schemeClr val="tx1"/>
                </a:solidFill>
                <a:effectLst/>
                <a:latin typeface="+mn-lt"/>
                <a:ea typeface="+mn-ea"/>
                <a:cs typeface="+mn-cs"/>
              </a:rPr>
              <a:t>Chunk Up</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is where you “throw the question up”, you move the view up to a bird’s eye view. The answer to these questions will be driven from “big picture thinking”. These are high-level questions, looking across the top.   </a:t>
            </a:r>
          </a:p>
          <a:p>
            <a:pPr lvl="0"/>
            <a:r>
              <a:rPr lang="en-GB" sz="1200" kern="1200" dirty="0">
                <a:solidFill>
                  <a:schemeClr val="tx1"/>
                </a:solidFill>
                <a:effectLst/>
                <a:latin typeface="+mn-lt"/>
                <a:ea typeface="+mn-ea"/>
                <a:cs typeface="+mn-cs"/>
              </a:rPr>
              <a:t>Think of it as like working on a 5000 piece jigsaw puzzle- first of all you turn the box upside down and empty out the pieces; then you start to spread them out a bit and start turning them over so that you have them all of the right way up. But at the moment, they still only vaguely make up the picture, and you may not be able to quite see the detail. </a:t>
            </a:r>
          </a:p>
          <a:p>
            <a:pPr lvl="0"/>
            <a:r>
              <a:rPr lang="en-GB" sz="1200" b="1" i="1" kern="1200" dirty="0">
                <a:solidFill>
                  <a:schemeClr val="tx1"/>
                </a:solidFill>
                <a:effectLst/>
                <a:latin typeface="+mn-lt"/>
                <a:ea typeface="+mn-ea"/>
                <a:cs typeface="+mn-cs"/>
              </a:rPr>
              <a:t>E.G</a:t>
            </a:r>
            <a:r>
              <a:rPr lang="en-GB" sz="1200" i="1" kern="1200" dirty="0">
                <a:solidFill>
                  <a:schemeClr val="tx1"/>
                </a:solidFill>
                <a:effectLst/>
                <a:latin typeface="+mn-lt"/>
                <a:ea typeface="+mn-ea"/>
                <a:cs typeface="+mn-cs"/>
              </a:rPr>
              <a:t> “What’s the bigger picture?”, “Let’s look at this globally”,  “how do we put this in the wider context?”  what are you looking to achieve? What outcome are we looking for?</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Chunk Down</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Chunk Down-</a:t>
            </a:r>
            <a:r>
              <a:rPr lang="en-GB" sz="1200" kern="1200" dirty="0">
                <a:solidFill>
                  <a:schemeClr val="tx1"/>
                </a:solidFill>
                <a:effectLst/>
                <a:latin typeface="+mn-lt"/>
                <a:ea typeface="+mn-ea"/>
                <a:cs typeface="+mn-cs"/>
              </a:rPr>
              <a:t> this is the opposite.  This your drilling down technique, to get into the granular detail and the specifics. Back to the net analogy, this is where you draw your net in to see what you’ve caught.  These are your detail questions:</a:t>
            </a:r>
          </a:p>
          <a:p>
            <a:r>
              <a:rPr lang="en-GB" sz="1200" kern="1200" dirty="0">
                <a:solidFill>
                  <a:schemeClr val="tx1"/>
                </a:solidFill>
                <a:effectLst/>
                <a:latin typeface="+mn-lt"/>
                <a:ea typeface="+mn-ea"/>
                <a:cs typeface="+mn-cs"/>
              </a:rPr>
              <a:t>Back to our jigsaw- this is where we start picking up those pieces and really expecting the detail, trying to figure out what each of these pieces is supposed to represent. Typically Questions  begin broadly and increasingly focus on detail. The leader as coach may needs to probe deeper or ask for more detail to keep the </a:t>
            </a:r>
            <a:r>
              <a:rPr lang="en-GB" sz="1200" kern="1200" dirty="0" err="1">
                <a:solidFill>
                  <a:schemeClr val="tx1"/>
                </a:solidFill>
                <a:effectLst/>
                <a:latin typeface="+mn-lt"/>
                <a:ea typeface="+mn-ea"/>
                <a:cs typeface="+mn-cs"/>
              </a:rPr>
              <a:t>coachee</a:t>
            </a:r>
            <a:r>
              <a:rPr lang="en-GB" sz="1200" kern="1200" dirty="0">
                <a:solidFill>
                  <a:schemeClr val="tx1"/>
                </a:solidFill>
                <a:effectLst/>
                <a:latin typeface="+mn-lt"/>
                <a:ea typeface="+mn-ea"/>
                <a:cs typeface="+mn-cs"/>
              </a:rPr>
              <a:t> involved and to bring into their consciousness those often partially obscured factors that may be important. </a:t>
            </a:r>
          </a:p>
          <a:p>
            <a:r>
              <a:rPr lang="en-GB" sz="1200" kern="1200" dirty="0">
                <a:solidFill>
                  <a:schemeClr val="tx1"/>
                </a:solidFill>
                <a:effectLst/>
                <a:latin typeface="+mn-lt"/>
                <a:ea typeface="+mn-ea"/>
                <a:cs typeface="+mn-cs"/>
              </a:rPr>
              <a:t>(Facilitator to illustrate with iceberg – thinks that are below the surface line – beliefs, values and thoughts that drive our behaviours)</a:t>
            </a:r>
          </a:p>
          <a:p>
            <a:pPr lvl="0"/>
            <a:r>
              <a:rPr lang="en-GB" sz="1200" b="1" i="1" kern="1200" dirty="0">
                <a:solidFill>
                  <a:schemeClr val="tx1"/>
                </a:solidFill>
                <a:effectLst/>
                <a:latin typeface="+mn-lt"/>
                <a:ea typeface="+mn-ea"/>
                <a:cs typeface="+mn-cs"/>
              </a:rPr>
              <a:t>E.G</a:t>
            </a:r>
            <a:r>
              <a:rPr lang="en-GB" sz="1200" i="1" kern="1200" dirty="0">
                <a:solidFill>
                  <a:schemeClr val="tx1"/>
                </a:solidFill>
                <a:effectLst/>
                <a:latin typeface="+mn-lt"/>
                <a:ea typeface="+mn-ea"/>
                <a:cs typeface="+mn-cs"/>
              </a:rPr>
              <a:t> “What specifically do you mean?”, “In what ways do you want to improve?”  what’s the current situation?</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Horizontal Questioning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where you ask questions to move the scope of the picture out laterally- this is where you start to play devil’s advocate and start looking at the picture from different angles.  Horizontal Questions invoke lateral thinking- and these will take your view of the picture </a:t>
            </a:r>
            <a:r>
              <a:rPr lang="en-GB" sz="1200" b="1" kern="1200" dirty="0">
                <a:solidFill>
                  <a:schemeClr val="tx1"/>
                </a:solidFill>
                <a:effectLst/>
                <a:latin typeface="+mn-lt"/>
                <a:ea typeface="+mn-ea"/>
                <a:cs typeface="+mn-cs"/>
              </a:rPr>
              <a:t>wider and deeper</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These questions will expand your thinking- “what else?”, “who else?”, “if I had x, then what?”</a:t>
            </a:r>
          </a:p>
          <a:p>
            <a:pPr lvl="0"/>
            <a:r>
              <a:rPr lang="en-GB" sz="1200" kern="1200" dirty="0">
                <a:solidFill>
                  <a:schemeClr val="tx1"/>
                </a:solidFill>
                <a:effectLst/>
                <a:latin typeface="+mn-lt"/>
                <a:ea typeface="+mn-ea"/>
                <a:cs typeface="+mn-cs"/>
              </a:rPr>
              <a:t>These are  “devil’s advocate questions”- known as inversion questions, or put another way your Dr Pepper questions; “what’s the worst that can happen?”, “what will the impact be?”</a:t>
            </a:r>
          </a:p>
          <a:p>
            <a:pPr lvl="0"/>
            <a:r>
              <a:rPr lang="en-GB" sz="1200" kern="1200" dirty="0">
                <a:solidFill>
                  <a:schemeClr val="tx1"/>
                </a:solidFill>
                <a:effectLst/>
                <a:latin typeface="+mn-lt"/>
                <a:ea typeface="+mn-ea"/>
                <a:cs typeface="+mn-cs"/>
              </a:rPr>
              <a:t>Back to the jigsaw “If I put these 2 pieces together, what will that show me?, “What if I did it this way?”( wider/lateral) “how does completing this jigsaw make people feel?” (deeper thinking). What are our options at this point? What have you considered? What are the pros and cons?</a:t>
            </a:r>
          </a:p>
          <a:p>
            <a:r>
              <a:rPr lang="en-GB" sz="1200" b="1" kern="1200" dirty="0" err="1">
                <a:solidFill>
                  <a:schemeClr val="tx1"/>
                </a:solidFill>
                <a:effectLst/>
                <a:latin typeface="+mn-lt"/>
                <a:ea typeface="+mn-ea"/>
                <a:cs typeface="+mn-cs"/>
              </a:rPr>
              <a:t>Ask</a:t>
            </a:r>
            <a:r>
              <a:rPr lang="en-GB" sz="1200" kern="1200" dirty="0" err="1">
                <a:solidFill>
                  <a:schemeClr val="tx1"/>
                </a:solidFill>
                <a:effectLst/>
                <a:latin typeface="+mn-lt"/>
                <a:ea typeface="+mn-ea"/>
                <a:cs typeface="+mn-cs"/>
              </a:rPr>
              <a:t>:when</a:t>
            </a:r>
            <a:r>
              <a:rPr lang="en-GB" sz="1200" kern="1200" dirty="0">
                <a:solidFill>
                  <a:schemeClr val="tx1"/>
                </a:solidFill>
                <a:effectLst/>
                <a:latin typeface="+mn-lt"/>
                <a:ea typeface="+mn-ea"/>
                <a:cs typeface="+mn-cs"/>
              </a:rPr>
              <a:t> might these questions be useful? To encourage different perspectives/ out of fixed views/ thinking/ challenge assumptions. </a:t>
            </a:r>
          </a:p>
          <a:p>
            <a:r>
              <a:rPr lang="en-GB" sz="1200" b="1" kern="1200" dirty="0">
                <a:solidFill>
                  <a:schemeClr val="tx1"/>
                </a:solidFill>
                <a:effectLst/>
                <a:latin typeface="+mn-lt"/>
                <a:ea typeface="+mn-ea"/>
                <a:cs typeface="+mn-cs"/>
              </a:rPr>
              <a:t>pen Questions</a:t>
            </a:r>
          </a:p>
          <a:p>
            <a:r>
              <a:rPr lang="en-GB" sz="1200" kern="1200" dirty="0">
                <a:solidFill>
                  <a:schemeClr val="tx1"/>
                </a:solidFill>
                <a:effectLst/>
                <a:latin typeface="+mn-lt"/>
                <a:ea typeface="+mn-ea"/>
                <a:cs typeface="+mn-cs"/>
              </a:rPr>
              <a:t>Open questions are the most effective for raising awareness and responsibility. Questions beginning with WHAT, WHEN, WHO, HOW MUCH are used to quantify or gather facts.</a:t>
            </a:r>
          </a:p>
          <a:p>
            <a:r>
              <a:rPr lang="en-GB" sz="1200" kern="1200" dirty="0">
                <a:solidFill>
                  <a:schemeClr val="tx1"/>
                </a:solidFill>
                <a:effectLst/>
                <a:latin typeface="+mn-lt"/>
                <a:ea typeface="+mn-ea"/>
                <a:cs typeface="+mn-cs"/>
              </a:rPr>
              <a:t>Facilitator to ask what question we might avoid in coaching?</a:t>
            </a:r>
          </a:p>
          <a:p>
            <a:r>
              <a:rPr lang="en-GB" sz="1200" kern="1200" dirty="0">
                <a:solidFill>
                  <a:schemeClr val="tx1"/>
                </a:solidFill>
                <a:effectLst/>
                <a:latin typeface="+mn-lt"/>
                <a:ea typeface="+mn-ea"/>
                <a:cs typeface="+mn-cs"/>
              </a:rPr>
              <a:t>WHY tends to be discouraged in coaching, since it may imply criticism and can evoke defensiveness</a:t>
            </a:r>
          </a:p>
          <a:p>
            <a:r>
              <a:rPr lang="en-GB" sz="1200" kern="1200" dirty="0">
                <a:solidFill>
                  <a:schemeClr val="tx1"/>
                </a:solidFill>
                <a:effectLst/>
                <a:latin typeface="+mn-lt"/>
                <a:ea typeface="+mn-ea"/>
                <a:cs typeface="+mn-cs"/>
              </a:rPr>
              <a:t>Facilitator to ask the group for alternatives to the following questions:</a:t>
            </a:r>
          </a:p>
          <a:p>
            <a:r>
              <a:rPr lang="en-GB" sz="1200" kern="1200" dirty="0">
                <a:solidFill>
                  <a:schemeClr val="tx1"/>
                </a:solidFill>
                <a:effectLst/>
                <a:latin typeface="+mn-lt"/>
                <a:ea typeface="+mn-ea"/>
                <a:cs typeface="+mn-cs"/>
              </a:rPr>
              <a:t> “Why did you do that?”  - “What prompted you to take that action?” </a:t>
            </a:r>
          </a:p>
          <a:p>
            <a:r>
              <a:rPr lang="en-GB" sz="1200" kern="1200" dirty="0">
                <a:solidFill>
                  <a:schemeClr val="tx1"/>
                </a:solidFill>
                <a:effectLst/>
                <a:latin typeface="+mn-lt"/>
                <a:ea typeface="+mn-ea"/>
                <a:cs typeface="+mn-cs"/>
              </a:rPr>
              <a:t>“Why didn’t you?” – what stopped you?</a:t>
            </a:r>
          </a:p>
          <a:p>
            <a:r>
              <a:rPr lang="en-GB" sz="1200" kern="1200" dirty="0">
                <a:solidFill>
                  <a:schemeClr val="tx1"/>
                </a:solidFill>
                <a:effectLst/>
                <a:latin typeface="+mn-lt"/>
                <a:ea typeface="+mn-ea"/>
                <a:cs typeface="+mn-cs"/>
              </a:rPr>
              <a:t>“Why did you do it?” – what were your reasons?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Blind spots</a:t>
            </a:r>
          </a:p>
          <a:p>
            <a:r>
              <a:rPr lang="en-GB" sz="1200" kern="1200" dirty="0">
                <a:solidFill>
                  <a:schemeClr val="tx1"/>
                </a:solidFill>
                <a:effectLst/>
                <a:latin typeface="+mn-lt"/>
                <a:ea typeface="+mn-ea"/>
                <a:cs typeface="+mn-cs"/>
              </a:rPr>
              <a:t>By probing sensitively the coach can help the </a:t>
            </a:r>
            <a:r>
              <a:rPr lang="en-GB" sz="1200" kern="1200" dirty="0" err="1">
                <a:solidFill>
                  <a:schemeClr val="tx1"/>
                </a:solidFill>
                <a:effectLst/>
                <a:latin typeface="+mn-lt"/>
                <a:ea typeface="+mn-ea"/>
                <a:cs typeface="+mn-cs"/>
              </a:rPr>
              <a:t>coachee</a:t>
            </a:r>
            <a:r>
              <a:rPr lang="en-GB" sz="1200" kern="1200" dirty="0">
                <a:solidFill>
                  <a:schemeClr val="tx1"/>
                </a:solidFill>
                <a:effectLst/>
                <a:latin typeface="+mn-lt"/>
                <a:ea typeface="+mn-ea"/>
                <a:cs typeface="+mn-cs"/>
              </a:rPr>
              <a:t> to identify problem areas or barriers that they were previously unaware of.</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Leading questions</a:t>
            </a:r>
          </a:p>
          <a:p>
            <a:r>
              <a:rPr lang="en-GB" sz="1200" kern="1200" dirty="0">
                <a:solidFill>
                  <a:schemeClr val="tx1"/>
                </a:solidFill>
                <a:effectLst/>
                <a:latin typeface="+mn-lt"/>
                <a:ea typeface="+mn-ea"/>
                <a:cs typeface="+mn-cs"/>
              </a:rPr>
              <a:t>Be aware of trying to lead the </a:t>
            </a:r>
            <a:r>
              <a:rPr lang="en-GB" sz="1200" kern="1200" dirty="0" err="1">
                <a:solidFill>
                  <a:schemeClr val="tx1"/>
                </a:solidFill>
                <a:effectLst/>
                <a:latin typeface="+mn-lt"/>
                <a:ea typeface="+mn-ea"/>
                <a:cs typeface="+mn-cs"/>
              </a:rPr>
              <a:t>coachee</a:t>
            </a:r>
            <a:r>
              <a:rPr lang="en-GB" sz="1200" kern="1200" dirty="0">
                <a:solidFill>
                  <a:schemeClr val="tx1"/>
                </a:solidFill>
                <a:effectLst/>
                <a:latin typeface="+mn-lt"/>
                <a:ea typeface="+mn-ea"/>
                <a:cs typeface="+mn-cs"/>
              </a:rPr>
              <a:t> to the answers you want, to where you want them to be. Avoid leading questions and questions that imply criticism. A common </a:t>
            </a:r>
            <a:r>
              <a:rPr lang="en-GB" sz="1200" kern="1200" dirty="0" err="1">
                <a:solidFill>
                  <a:schemeClr val="tx1"/>
                </a:solidFill>
                <a:effectLst/>
                <a:latin typeface="+mn-lt"/>
                <a:ea typeface="+mn-ea"/>
                <a:cs typeface="+mn-cs"/>
              </a:rPr>
              <a:t>approachwould</a:t>
            </a:r>
            <a:r>
              <a:rPr lang="en-GB" sz="1200" kern="1200" dirty="0">
                <a:solidFill>
                  <a:schemeClr val="tx1"/>
                </a:solidFill>
                <a:effectLst/>
                <a:latin typeface="+mn-lt"/>
                <a:ea typeface="+mn-ea"/>
                <a:cs typeface="+mn-cs"/>
              </a:rPr>
              <a:t> be to ask leading questions like, “Do you think it would be a good idea if you…?” or “Have you thought of…?” its important to be aware of any tendency to “</a:t>
            </a:r>
            <a:r>
              <a:rPr lang="en-GB" sz="1200" kern="1200" dirty="0" err="1">
                <a:solidFill>
                  <a:schemeClr val="tx1"/>
                </a:solidFill>
                <a:effectLst/>
                <a:latin typeface="+mn-lt"/>
                <a:ea typeface="+mn-ea"/>
                <a:cs typeface="+mn-cs"/>
              </a:rPr>
              <a:t>solutionise</a:t>
            </a:r>
            <a:r>
              <a:rPr lang="en-GB" sz="1200" kern="1200" dirty="0">
                <a:solidFill>
                  <a:schemeClr val="tx1"/>
                </a:solidFill>
                <a:effectLst/>
                <a:latin typeface="+mn-lt"/>
                <a:ea typeface="+mn-ea"/>
                <a:cs typeface="+mn-cs"/>
              </a:rPr>
              <a:t>” – check in with your self is your approach the only approach that would lead to the outcome required?</a:t>
            </a:r>
          </a:p>
          <a:p>
            <a:endParaRPr lang="en-GB" sz="1200" kern="1200" dirty="0">
              <a:solidFill>
                <a:schemeClr val="tx1"/>
              </a:solidFill>
              <a:effectLst/>
              <a:latin typeface="+mn-lt"/>
              <a:ea typeface="+mn-ea"/>
              <a:cs typeface="+mn-cs"/>
            </a:endParaRPr>
          </a:p>
          <a:p>
            <a:pPr fontAlgn="base"/>
            <a:r>
              <a:rPr lang="en-GB" sz="1200" b="1" kern="1200" dirty="0">
                <a:solidFill>
                  <a:schemeClr val="tx1"/>
                </a:solidFill>
                <a:effectLst/>
                <a:latin typeface="+mn-lt"/>
                <a:ea typeface="+mn-ea"/>
                <a:cs typeface="+mn-cs"/>
              </a:rPr>
              <a:t>Clean language</a:t>
            </a:r>
          </a:p>
          <a:p>
            <a:pPr fontAlgn="base"/>
            <a:r>
              <a:rPr lang="en-GB" sz="1200" kern="1200" dirty="0">
                <a:solidFill>
                  <a:schemeClr val="tx1"/>
                </a:solidFill>
                <a:effectLst/>
                <a:latin typeface="+mn-lt"/>
                <a:ea typeface="+mn-ea"/>
                <a:cs typeface="+mn-cs"/>
              </a:rPr>
              <a:t>Clean </a:t>
            </a:r>
            <a:r>
              <a:rPr lang="en-GB" sz="1200" kern="1200" dirty="0" err="1">
                <a:solidFill>
                  <a:schemeClr val="tx1"/>
                </a:solidFill>
                <a:effectLst/>
                <a:latin typeface="+mn-lt"/>
                <a:ea typeface="+mn-ea"/>
                <a:cs typeface="+mn-cs"/>
              </a:rPr>
              <a:t>languageis</a:t>
            </a:r>
            <a:r>
              <a:rPr lang="en-GB" sz="1200" kern="1200" dirty="0">
                <a:solidFill>
                  <a:schemeClr val="tx1"/>
                </a:solidFill>
                <a:effectLst/>
                <a:latin typeface="+mn-lt"/>
                <a:ea typeface="+mn-ea"/>
                <a:cs typeface="+mn-cs"/>
              </a:rPr>
              <a:t> an approach to questioning established by clinical psychologist David grove, where the questioner’s ideas, </a:t>
            </a:r>
            <a:r>
              <a:rPr lang="en-GB" sz="1200" kern="1200" dirty="0" err="1">
                <a:solidFill>
                  <a:schemeClr val="tx1"/>
                </a:solidFill>
                <a:effectLst/>
                <a:latin typeface="+mn-lt"/>
                <a:ea typeface="+mn-ea"/>
                <a:cs typeface="+mn-cs"/>
              </a:rPr>
              <a:t>assumptionsor</a:t>
            </a:r>
            <a:r>
              <a:rPr lang="en-GB" sz="1200" kern="1200" dirty="0">
                <a:solidFill>
                  <a:schemeClr val="tx1"/>
                </a:solidFill>
                <a:effectLst/>
                <a:latin typeface="+mn-lt"/>
                <a:ea typeface="+mn-ea"/>
                <a:cs typeface="+mn-cs"/>
              </a:rPr>
              <a:t> suggestions are not present in the language used following a statement made by </a:t>
            </a:r>
            <a:r>
              <a:rPr lang="en-GB" sz="1200" kern="1200" dirty="0" err="1">
                <a:solidFill>
                  <a:schemeClr val="tx1"/>
                </a:solidFill>
                <a:effectLst/>
                <a:latin typeface="+mn-lt"/>
                <a:ea typeface="+mn-ea"/>
                <a:cs typeface="+mn-cs"/>
              </a:rPr>
              <a:t>th</a:t>
            </a:r>
            <a:r>
              <a:rPr lang="en-GB" sz="1200" kern="1200" dirty="0">
                <a:solidFill>
                  <a:schemeClr val="tx1"/>
                </a:solidFill>
                <a:effectLst/>
                <a:latin typeface="+mn-lt"/>
                <a:ea typeface="+mn-ea"/>
                <a:cs typeface="+mn-cs"/>
              </a:rPr>
              <a:t> presenter. No attempt is made to rephrase the language used by the present, </a:t>
            </a:r>
            <a:r>
              <a:rPr lang="en-GB" sz="1200" kern="1200" dirty="0" err="1">
                <a:solidFill>
                  <a:schemeClr val="tx1"/>
                </a:solidFill>
                <a:effectLst/>
                <a:latin typeface="+mn-lt"/>
                <a:ea typeface="+mn-ea"/>
                <a:cs typeface="+mn-cs"/>
              </a:rPr>
              <a:t>rsther</a:t>
            </a:r>
            <a:r>
              <a:rPr lang="en-GB" sz="1200" kern="1200" dirty="0">
                <a:solidFill>
                  <a:schemeClr val="tx1"/>
                </a:solidFill>
                <a:effectLst/>
                <a:latin typeface="+mn-lt"/>
                <a:ea typeface="+mn-ea"/>
                <a:cs typeface="+mn-cs"/>
              </a:rPr>
              <a:t> the exact words are supplemented with clean questions.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and is there anything else about…? And what happens next? And then what happens? </a:t>
            </a:r>
          </a:p>
          <a:p>
            <a:pPr fontAlgn="base"/>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Reflective questions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Reflective questions are used for getting further information. They include a restatement of something the client has said or implied, for example: </a:t>
            </a:r>
          </a:p>
          <a:p>
            <a:r>
              <a:rPr lang="en-GB" sz="1200" kern="1200" dirty="0">
                <a:solidFill>
                  <a:schemeClr val="tx1"/>
                </a:solidFill>
                <a:effectLst/>
                <a:latin typeface="+mn-lt"/>
                <a:ea typeface="+mn-ea"/>
                <a:cs typeface="+mn-cs"/>
                <a:sym typeface="Symbol" pitchFamily="2" charset="2"/>
              </a:rPr>
              <a:t></a:t>
            </a:r>
            <a:r>
              <a:rPr lang="en-GB" sz="1200" kern="1200" dirty="0">
                <a:solidFill>
                  <a:schemeClr val="tx1"/>
                </a:solidFill>
                <a:effectLst/>
                <a:latin typeface="+mn-lt"/>
                <a:ea typeface="+mn-ea"/>
                <a:cs typeface="+mn-cs"/>
              </a:rPr>
              <a:t>  You say you over-reacted, in what way?  </a:t>
            </a:r>
          </a:p>
          <a:p>
            <a:pPr fontAlgn="base"/>
            <a:r>
              <a:rPr lang="en-GB" sz="1200" kern="1200" dirty="0">
                <a:solidFill>
                  <a:schemeClr val="tx1"/>
                </a:solidFill>
                <a:effectLst/>
                <a:latin typeface="+mn-lt"/>
                <a:ea typeface="+mn-ea"/>
                <a:cs typeface="+mn-cs"/>
              </a:rPr>
              <a:t>One of the great myths about coaching is that it can be conducted around a fixed set of questions. GROW and OSCAR are </a:t>
            </a:r>
            <a:r>
              <a:rPr lang="en-GB" sz="1200" b="1" kern="1200" dirty="0">
                <a:solidFill>
                  <a:schemeClr val="tx1"/>
                </a:solidFill>
                <a:effectLst/>
                <a:latin typeface="+mn-lt"/>
                <a:ea typeface="+mn-ea"/>
                <a:cs typeface="+mn-cs"/>
              </a:rPr>
              <a:t>useful frameworks</a:t>
            </a:r>
            <a:r>
              <a:rPr lang="en-GB" sz="1200" kern="1200" dirty="0">
                <a:solidFill>
                  <a:schemeClr val="tx1"/>
                </a:solidFill>
                <a:effectLst/>
                <a:latin typeface="+mn-lt"/>
                <a:ea typeface="+mn-ea"/>
                <a:cs typeface="+mn-cs"/>
              </a:rPr>
              <a:t> but Coaching is a skill, it’s not just about following a recipe. Practise helps develop the skill:</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2FBD67-F514-BD42-8B25-BDE374DA65E5}" type="slidenum">
              <a:rPr lang="en-US" smtClean="0"/>
              <a:t>6</a:t>
            </a:fld>
            <a:endParaRPr lang="en-US"/>
          </a:p>
        </p:txBody>
      </p:sp>
    </p:spTree>
    <p:extLst>
      <p:ext uri="{BB962C8B-B14F-4D97-AF65-F5344CB8AC3E}">
        <p14:creationId xmlns:p14="http://schemas.microsoft.com/office/powerpoint/2010/main" val="177181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Active listening is a key communication skill and vital for you as a leader.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Human communication is </a:t>
            </a:r>
            <a:r>
              <a:rPr lang="en-GB" sz="1200" kern="1200" err="1">
                <a:solidFill>
                  <a:schemeClr val="tx1"/>
                </a:solidFill>
                <a:effectLst/>
                <a:latin typeface="+mn-lt"/>
                <a:ea typeface="+mn-ea"/>
                <a:cs typeface="+mn-cs"/>
              </a:rPr>
              <a:t>ofcourse</a:t>
            </a:r>
            <a:r>
              <a:rPr lang="en-GB" sz="1200" kern="1200">
                <a:solidFill>
                  <a:schemeClr val="tx1"/>
                </a:solidFill>
                <a:effectLst/>
                <a:latin typeface="+mn-lt"/>
                <a:ea typeface="+mn-ea"/>
                <a:cs typeface="+mn-cs"/>
              </a:rPr>
              <a:t> more than transfer or exchange of information and ideas. There has </a:t>
            </a:r>
            <a:r>
              <a:rPr lang="en-GB" sz="1200" kern="1200" err="1">
                <a:solidFill>
                  <a:schemeClr val="tx1"/>
                </a:solidFill>
                <a:effectLst/>
                <a:latin typeface="+mn-lt"/>
                <a:ea typeface="+mn-ea"/>
                <a:cs typeface="+mn-cs"/>
              </a:rPr>
              <a:t>beenconsiderable</a:t>
            </a:r>
            <a:r>
              <a:rPr lang="en-GB" sz="1200" kern="1200">
                <a:solidFill>
                  <a:schemeClr val="tx1"/>
                </a:solidFill>
                <a:effectLst/>
                <a:latin typeface="+mn-lt"/>
                <a:ea typeface="+mn-ea"/>
                <a:cs typeface="+mn-cs"/>
              </a:rPr>
              <a:t> research into the </a:t>
            </a:r>
            <a:r>
              <a:rPr lang="en-GB" sz="1200" kern="1200" err="1">
                <a:solidFill>
                  <a:schemeClr val="tx1"/>
                </a:solidFill>
                <a:effectLst/>
                <a:latin typeface="+mn-lt"/>
                <a:ea typeface="+mn-ea"/>
                <a:cs typeface="+mn-cs"/>
              </a:rPr>
              <a:t>relativeiimpact</a:t>
            </a:r>
            <a:r>
              <a:rPr lang="en-GB" sz="1200" kern="1200">
                <a:solidFill>
                  <a:schemeClr val="tx1"/>
                </a:solidFill>
                <a:effectLst/>
                <a:latin typeface="+mn-lt"/>
                <a:ea typeface="+mn-ea"/>
                <a:cs typeface="+mn-cs"/>
              </a:rPr>
              <a:t> of what is said versus </a:t>
            </a:r>
            <a:r>
              <a:rPr lang="en-GB" sz="1200" kern="1200" err="1">
                <a:solidFill>
                  <a:schemeClr val="tx1"/>
                </a:solidFill>
                <a:effectLst/>
                <a:latin typeface="+mn-lt"/>
                <a:ea typeface="+mn-ea"/>
                <a:cs typeface="+mn-cs"/>
              </a:rPr>
              <a:t>howitis</a:t>
            </a:r>
            <a:r>
              <a:rPr lang="en-GB" sz="1200" kern="1200">
                <a:solidFill>
                  <a:schemeClr val="tx1"/>
                </a:solidFill>
                <a:effectLst/>
                <a:latin typeface="+mn-lt"/>
                <a:ea typeface="+mn-ea"/>
                <a:cs typeface="+mn-cs"/>
              </a:rPr>
              <a:t> said. </a:t>
            </a:r>
            <a:r>
              <a:rPr lang="en-GB" sz="1200" kern="1200" err="1">
                <a:solidFill>
                  <a:schemeClr val="tx1"/>
                </a:solidFill>
                <a:effectLst/>
                <a:latin typeface="+mn-lt"/>
                <a:ea typeface="+mn-ea"/>
                <a:cs typeface="+mn-cs"/>
              </a:rPr>
              <a:t>Mehbrabian</a:t>
            </a:r>
            <a:r>
              <a:rPr lang="en-GB" sz="1200" kern="1200">
                <a:solidFill>
                  <a:schemeClr val="tx1"/>
                </a:solidFill>
                <a:effectLst/>
                <a:latin typeface="+mn-lt"/>
                <a:ea typeface="+mn-ea"/>
                <a:cs typeface="+mn-cs"/>
              </a:rPr>
              <a:t> found only 7% of communication comes from words 38% tone, intonation, volume.  and 55% body language. </a:t>
            </a:r>
          </a:p>
          <a:p>
            <a:r>
              <a:rPr lang="en-GB" sz="1200" kern="1200">
                <a:solidFill>
                  <a:schemeClr val="tx1"/>
                </a:solidFill>
                <a:effectLst/>
                <a:latin typeface="+mn-lt"/>
                <a:ea typeface="+mn-ea"/>
                <a:cs typeface="+mn-cs"/>
              </a:rPr>
              <a:t>Active listening therefore happens on multiple levels.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There are all sorts of exercises we could do to practice listening skills. As leaders I’m going to encourage us to consider how our different approaches to listening might impact on the person communicating with us: refer them to handout and ask them to consider how it might make the participant feel (in pairs)</a:t>
            </a:r>
          </a:p>
        </p:txBody>
      </p:sp>
      <p:sp>
        <p:nvSpPr>
          <p:cNvPr id="4" name="Slide Number Placeholder 3"/>
          <p:cNvSpPr>
            <a:spLocks noGrp="1"/>
          </p:cNvSpPr>
          <p:nvPr>
            <p:ph type="sldNum" sz="quarter" idx="5"/>
          </p:nvPr>
        </p:nvSpPr>
        <p:spPr/>
        <p:txBody>
          <a:bodyPr/>
          <a:lstStyle/>
          <a:p>
            <a:fld id="{EB2FBD67-F514-BD42-8B25-BDE374DA65E5}" type="slidenum">
              <a:rPr lang="en-US" smtClean="0"/>
              <a:t>7</a:t>
            </a:fld>
            <a:endParaRPr lang="en-US"/>
          </a:p>
        </p:txBody>
      </p:sp>
    </p:spTree>
    <p:extLst>
      <p:ext uri="{BB962C8B-B14F-4D97-AF65-F5344CB8AC3E}">
        <p14:creationId xmlns:p14="http://schemas.microsoft.com/office/powerpoint/2010/main" val="267834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820F7B49-3AD4-1440-A61D-809ED1CC45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D4E327C-ECAD-4C43-AAE3-11A632A112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3795" name="Slide Number Placeholder 3">
            <a:extLst>
              <a:ext uri="{FF2B5EF4-FFF2-40B4-BE49-F238E27FC236}">
                <a16:creationId xmlns:a16="http://schemas.microsoft.com/office/drawing/2014/main" id="{183C2853-2530-0F4C-A9A2-3E0326A993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812088-0265-5140-A329-30A3479F7D0B}"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162310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a:solidFill>
                  <a:schemeClr val="tx1"/>
                </a:solidFill>
                <a:effectLst/>
                <a:latin typeface="+mn-lt"/>
                <a:ea typeface="+mn-ea"/>
                <a:cs typeface="+mn-cs"/>
              </a:rPr>
              <a:t>   </a:t>
            </a:r>
          </a:p>
          <a:p>
            <a:pPr lvl="0"/>
            <a:r>
              <a:rPr lang="en-GB" sz="1200" i="1" kern="1200">
                <a:solidFill>
                  <a:schemeClr val="tx1"/>
                </a:solidFill>
                <a:effectLst/>
                <a:latin typeface="+mn-lt"/>
                <a:ea typeface="+mn-ea"/>
                <a:cs typeface="+mn-cs"/>
              </a:rPr>
              <a:t>So </a:t>
            </a:r>
            <a:r>
              <a:rPr lang="en-GB" sz="1200" i="1" kern="1200" err="1">
                <a:solidFill>
                  <a:schemeClr val="tx1"/>
                </a:solidFill>
                <a:effectLst/>
                <a:latin typeface="+mn-lt"/>
                <a:ea typeface="+mn-ea"/>
                <a:cs typeface="+mn-cs"/>
              </a:rPr>
              <a:t>wht</a:t>
            </a:r>
            <a:r>
              <a:rPr lang="en-GB" sz="1200" i="1" kern="1200">
                <a:solidFill>
                  <a:schemeClr val="tx1"/>
                </a:solidFill>
                <a:effectLst/>
                <a:latin typeface="+mn-lt"/>
                <a:ea typeface="+mn-ea"/>
                <a:cs typeface="+mn-cs"/>
              </a:rPr>
              <a:t> are we going to cover today? Today is not about training you “to be a coach” </a:t>
            </a:r>
            <a:r>
              <a:rPr lang="en-GB" sz="1200" i="1" kern="1200" err="1">
                <a:solidFill>
                  <a:schemeClr val="tx1"/>
                </a:solidFill>
                <a:effectLst/>
                <a:latin typeface="+mn-lt"/>
                <a:ea typeface="+mn-ea"/>
                <a:cs typeface="+mn-cs"/>
              </a:rPr>
              <a:t>threfre</a:t>
            </a:r>
            <a:r>
              <a:rPr lang="en-GB" sz="1200" i="1" kern="1200">
                <a:solidFill>
                  <a:schemeClr val="tx1"/>
                </a:solidFill>
                <a:effectLst/>
                <a:latin typeface="+mn-lt"/>
                <a:ea typeface="+mn-ea"/>
                <a:cs typeface="+mn-cs"/>
              </a:rPr>
              <a:t> I’m </a:t>
            </a:r>
            <a:r>
              <a:rPr lang="en-GB" sz="1200" i="1" kern="1200" err="1">
                <a:solidFill>
                  <a:schemeClr val="tx1"/>
                </a:solidFill>
                <a:effectLst/>
                <a:latin typeface="+mn-lt"/>
                <a:ea typeface="+mn-ea"/>
                <a:cs typeface="+mn-cs"/>
              </a:rPr>
              <a:t>notging</a:t>
            </a:r>
            <a:r>
              <a:rPr lang="en-GB" sz="1200" i="1" kern="1200">
                <a:solidFill>
                  <a:schemeClr val="tx1"/>
                </a:solidFill>
                <a:effectLst/>
                <a:latin typeface="+mn-lt"/>
                <a:ea typeface="+mn-ea"/>
                <a:cs typeface="+mn-cs"/>
              </a:rPr>
              <a:t> to include things like the difference between coaching and training; or contracting. I’m assuming most of your coaching will be with your teams, </a:t>
            </a:r>
            <a:r>
              <a:rPr lang="en-GB" sz="1200" i="1" kern="1200" err="1">
                <a:solidFill>
                  <a:schemeClr val="tx1"/>
                </a:solidFill>
                <a:effectLst/>
                <a:latin typeface="+mn-lt"/>
                <a:ea typeface="+mn-ea"/>
                <a:cs typeface="+mn-cs"/>
              </a:rPr>
              <a:t>eachother</a:t>
            </a:r>
            <a:r>
              <a:rPr lang="en-GB" sz="1200" i="1" kern="1200">
                <a:solidFill>
                  <a:schemeClr val="tx1"/>
                </a:solidFill>
                <a:effectLst/>
                <a:latin typeface="+mn-lt"/>
                <a:ea typeface="+mn-ea"/>
                <a:cs typeface="+mn-cs"/>
              </a:rPr>
              <a:t>, yourselves and in your daily interactions rather than formal coaching situations.  Appreciate then many of you already adopt a coaching style of leadership with your teams, and some of you have focussed on doing this more since the 360 feedback. So today is about providing an opportunity to practice and explore those skills that are going to be most useful to you leaders. </a:t>
            </a:r>
            <a:r>
              <a:rPr lang="en-GB" sz="1200" i="1" kern="1200" err="1">
                <a:solidFill>
                  <a:schemeClr val="tx1"/>
                </a:solidFill>
                <a:effectLst/>
                <a:latin typeface="+mn-lt"/>
                <a:ea typeface="+mn-ea"/>
                <a:cs typeface="+mn-cs"/>
              </a:rPr>
              <a:t>Overalll</a:t>
            </a:r>
            <a:r>
              <a:rPr lang="en-GB" sz="1200" i="1" kern="1200">
                <a:solidFill>
                  <a:schemeClr val="tx1"/>
                </a:solidFill>
                <a:effectLst/>
                <a:latin typeface="+mn-lt"/>
                <a:ea typeface="+mn-ea"/>
                <a:cs typeface="+mn-cs"/>
              </a:rPr>
              <a:t> your ask was for a recap on coaching and to apply this to the Hodge leadership context. This session is again bespoke for </a:t>
            </a:r>
            <a:r>
              <a:rPr lang="en-GB" sz="1200" i="1" kern="1200" err="1">
                <a:solidFill>
                  <a:schemeClr val="tx1"/>
                </a:solidFill>
                <a:effectLst/>
                <a:latin typeface="+mn-lt"/>
                <a:ea typeface="+mn-ea"/>
                <a:cs typeface="+mn-cs"/>
              </a:rPr>
              <a:t>hodge</a:t>
            </a:r>
            <a:r>
              <a:rPr lang="en-GB" sz="1200" i="1" kern="1200">
                <a:solidFill>
                  <a:schemeClr val="tx1"/>
                </a:solidFill>
                <a:effectLst/>
                <a:latin typeface="+mn-lt"/>
                <a:ea typeface="+mn-ea"/>
                <a:cs typeface="+mn-cs"/>
              </a:rPr>
              <a:t> and for you in that we will </a:t>
            </a:r>
            <a:r>
              <a:rPr lang="en-GB" sz="1200" i="1" kern="1200" err="1">
                <a:solidFill>
                  <a:schemeClr val="tx1"/>
                </a:solidFill>
                <a:effectLst/>
                <a:latin typeface="+mn-lt"/>
                <a:ea typeface="+mn-ea"/>
                <a:cs typeface="+mn-cs"/>
              </a:rPr>
              <a:t>drawon</a:t>
            </a:r>
            <a:r>
              <a:rPr lang="en-GB" sz="1200" i="1" kern="1200">
                <a:solidFill>
                  <a:schemeClr val="tx1"/>
                </a:solidFill>
                <a:effectLst/>
                <a:latin typeface="+mn-lt"/>
                <a:ea typeface="+mn-ea"/>
                <a:cs typeface="+mn-cs"/>
              </a:rPr>
              <a:t> content for the first workshop, and also focus the use of coaching for you as  leaders, rather than on coaching in the workplace more generally.</a:t>
            </a:r>
            <a:endParaRPr lang="en-GB" sz="1200" kern="1200">
              <a:solidFill>
                <a:schemeClr val="tx1"/>
              </a:solidFill>
              <a:effectLst/>
              <a:latin typeface="+mn-lt"/>
              <a:ea typeface="+mn-ea"/>
              <a:cs typeface="+mn-cs"/>
            </a:endParaRPr>
          </a:p>
          <a:p>
            <a:pPr lvl="0"/>
            <a:r>
              <a:rPr lang="en-GB" sz="1200" i="1" kern="1200">
                <a:solidFill>
                  <a:schemeClr val="tx1"/>
                </a:solidFill>
                <a:effectLst/>
                <a:latin typeface="+mn-lt"/>
                <a:ea typeface="+mn-ea"/>
                <a:cs typeface="+mn-cs"/>
              </a:rPr>
              <a:t>So, </a:t>
            </a:r>
            <a:r>
              <a:rPr lang="en-GB" sz="1200" kern="1200">
                <a:solidFill>
                  <a:schemeClr val="tx1"/>
                </a:solidFill>
                <a:effectLst/>
                <a:latin typeface="+mn-lt"/>
                <a:ea typeface="+mn-ea"/>
                <a:cs typeface="+mn-cs"/>
              </a:rPr>
              <a:t>the session will involve a recap on coaching theories and the sharing of practical models but it will also involve discussion, an opportunity to reflect and a chance to practice. I’ll be guided by you on pace, please do let me know if we’re spending too much or too little time on some aspects. It may be at times you feel out of your comfort zone as we “try out” some new skills or concepts, please support </a:t>
            </a:r>
            <a:r>
              <a:rPr lang="en-GB" sz="1200" kern="1200" err="1">
                <a:solidFill>
                  <a:schemeClr val="tx1"/>
                </a:solidFill>
                <a:effectLst/>
                <a:latin typeface="+mn-lt"/>
                <a:ea typeface="+mn-ea"/>
                <a:cs typeface="+mn-cs"/>
              </a:rPr>
              <a:t>eachother</a:t>
            </a:r>
            <a:r>
              <a:rPr lang="en-GB" sz="1200" kern="1200">
                <a:solidFill>
                  <a:schemeClr val="tx1"/>
                </a:solidFill>
                <a:effectLst/>
                <a:latin typeface="+mn-lt"/>
                <a:ea typeface="+mn-ea"/>
                <a:cs typeface="+mn-cs"/>
              </a:rPr>
              <a:t>, remember the ground rules and recognise that often when we’re in stretch mode the greatest learning can happen!</a:t>
            </a:r>
          </a:p>
          <a:p>
            <a:endParaRPr lang="en-US"/>
          </a:p>
        </p:txBody>
      </p:sp>
      <p:sp>
        <p:nvSpPr>
          <p:cNvPr id="4" name="Slide Number Placeholder 3"/>
          <p:cNvSpPr>
            <a:spLocks noGrp="1"/>
          </p:cNvSpPr>
          <p:nvPr>
            <p:ph type="sldNum" sz="quarter" idx="5"/>
          </p:nvPr>
        </p:nvSpPr>
        <p:spPr/>
        <p:txBody>
          <a:bodyPr/>
          <a:lstStyle/>
          <a:p>
            <a:fld id="{EB2FBD67-F514-BD42-8B25-BDE374DA65E5}" type="slidenum">
              <a:rPr lang="en-US" smtClean="0"/>
              <a:t>9</a:t>
            </a:fld>
            <a:endParaRPr lang="en-US"/>
          </a:p>
        </p:txBody>
      </p:sp>
    </p:spTree>
    <p:extLst>
      <p:ext uri="{BB962C8B-B14F-4D97-AF65-F5344CB8AC3E}">
        <p14:creationId xmlns:p14="http://schemas.microsoft.com/office/powerpoint/2010/main" val="261260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a:solidFill>
                  <a:schemeClr val="tx1"/>
                </a:solidFill>
                <a:effectLst/>
                <a:latin typeface="+mn-lt"/>
                <a:ea typeface="+mn-ea"/>
                <a:cs typeface="+mn-cs"/>
              </a:rPr>
              <a:t>   </a:t>
            </a:r>
          </a:p>
          <a:p>
            <a:pPr lvl="0"/>
            <a:r>
              <a:rPr lang="en-GB" sz="1200" i="1" kern="1200">
                <a:solidFill>
                  <a:schemeClr val="tx1"/>
                </a:solidFill>
                <a:effectLst/>
                <a:latin typeface="+mn-lt"/>
                <a:ea typeface="+mn-ea"/>
                <a:cs typeface="+mn-cs"/>
              </a:rPr>
              <a:t>So </a:t>
            </a:r>
            <a:r>
              <a:rPr lang="en-GB" sz="1200" i="1" kern="1200" err="1">
                <a:solidFill>
                  <a:schemeClr val="tx1"/>
                </a:solidFill>
                <a:effectLst/>
                <a:latin typeface="+mn-lt"/>
                <a:ea typeface="+mn-ea"/>
                <a:cs typeface="+mn-cs"/>
              </a:rPr>
              <a:t>wht</a:t>
            </a:r>
            <a:r>
              <a:rPr lang="en-GB" sz="1200" i="1" kern="1200">
                <a:solidFill>
                  <a:schemeClr val="tx1"/>
                </a:solidFill>
                <a:effectLst/>
                <a:latin typeface="+mn-lt"/>
                <a:ea typeface="+mn-ea"/>
                <a:cs typeface="+mn-cs"/>
              </a:rPr>
              <a:t> are we going to cover today? Today is not about training you “to be a coach” </a:t>
            </a:r>
            <a:r>
              <a:rPr lang="en-GB" sz="1200" i="1" kern="1200" err="1">
                <a:solidFill>
                  <a:schemeClr val="tx1"/>
                </a:solidFill>
                <a:effectLst/>
                <a:latin typeface="+mn-lt"/>
                <a:ea typeface="+mn-ea"/>
                <a:cs typeface="+mn-cs"/>
              </a:rPr>
              <a:t>threfre</a:t>
            </a:r>
            <a:r>
              <a:rPr lang="en-GB" sz="1200" i="1" kern="1200">
                <a:solidFill>
                  <a:schemeClr val="tx1"/>
                </a:solidFill>
                <a:effectLst/>
                <a:latin typeface="+mn-lt"/>
                <a:ea typeface="+mn-ea"/>
                <a:cs typeface="+mn-cs"/>
              </a:rPr>
              <a:t> I’m </a:t>
            </a:r>
            <a:r>
              <a:rPr lang="en-GB" sz="1200" i="1" kern="1200" err="1">
                <a:solidFill>
                  <a:schemeClr val="tx1"/>
                </a:solidFill>
                <a:effectLst/>
                <a:latin typeface="+mn-lt"/>
                <a:ea typeface="+mn-ea"/>
                <a:cs typeface="+mn-cs"/>
              </a:rPr>
              <a:t>notging</a:t>
            </a:r>
            <a:r>
              <a:rPr lang="en-GB" sz="1200" i="1" kern="1200">
                <a:solidFill>
                  <a:schemeClr val="tx1"/>
                </a:solidFill>
                <a:effectLst/>
                <a:latin typeface="+mn-lt"/>
                <a:ea typeface="+mn-ea"/>
                <a:cs typeface="+mn-cs"/>
              </a:rPr>
              <a:t> to include things like the difference between coaching and training; or contracting. I’m assuming most of your coaching will be with your teams, </a:t>
            </a:r>
            <a:r>
              <a:rPr lang="en-GB" sz="1200" i="1" kern="1200" err="1">
                <a:solidFill>
                  <a:schemeClr val="tx1"/>
                </a:solidFill>
                <a:effectLst/>
                <a:latin typeface="+mn-lt"/>
                <a:ea typeface="+mn-ea"/>
                <a:cs typeface="+mn-cs"/>
              </a:rPr>
              <a:t>eachother</a:t>
            </a:r>
            <a:r>
              <a:rPr lang="en-GB" sz="1200" i="1" kern="1200">
                <a:solidFill>
                  <a:schemeClr val="tx1"/>
                </a:solidFill>
                <a:effectLst/>
                <a:latin typeface="+mn-lt"/>
                <a:ea typeface="+mn-ea"/>
                <a:cs typeface="+mn-cs"/>
              </a:rPr>
              <a:t>, yourselves and in your daily interactions rather than formal coaching situations.  Appreciate then many of you already adopt a coaching style of leadership with your teams, and some of you have focussed on doing this more since the 360 feedback. So today is about providing an opportunity to practice and explore those skills that are going to be most useful to you leaders. </a:t>
            </a:r>
            <a:r>
              <a:rPr lang="en-GB" sz="1200" i="1" kern="1200" err="1">
                <a:solidFill>
                  <a:schemeClr val="tx1"/>
                </a:solidFill>
                <a:effectLst/>
                <a:latin typeface="+mn-lt"/>
                <a:ea typeface="+mn-ea"/>
                <a:cs typeface="+mn-cs"/>
              </a:rPr>
              <a:t>Overalll</a:t>
            </a:r>
            <a:r>
              <a:rPr lang="en-GB" sz="1200" i="1" kern="1200">
                <a:solidFill>
                  <a:schemeClr val="tx1"/>
                </a:solidFill>
                <a:effectLst/>
                <a:latin typeface="+mn-lt"/>
                <a:ea typeface="+mn-ea"/>
                <a:cs typeface="+mn-cs"/>
              </a:rPr>
              <a:t> your ask was for a recap on coaching and to apply this to the Hodge leadership context. This session is again bespoke for </a:t>
            </a:r>
            <a:r>
              <a:rPr lang="en-GB" sz="1200" i="1" kern="1200" err="1">
                <a:solidFill>
                  <a:schemeClr val="tx1"/>
                </a:solidFill>
                <a:effectLst/>
                <a:latin typeface="+mn-lt"/>
                <a:ea typeface="+mn-ea"/>
                <a:cs typeface="+mn-cs"/>
              </a:rPr>
              <a:t>hodge</a:t>
            </a:r>
            <a:r>
              <a:rPr lang="en-GB" sz="1200" i="1" kern="1200">
                <a:solidFill>
                  <a:schemeClr val="tx1"/>
                </a:solidFill>
                <a:effectLst/>
                <a:latin typeface="+mn-lt"/>
                <a:ea typeface="+mn-ea"/>
                <a:cs typeface="+mn-cs"/>
              </a:rPr>
              <a:t> and for you in that we will </a:t>
            </a:r>
            <a:r>
              <a:rPr lang="en-GB" sz="1200" i="1" kern="1200" err="1">
                <a:solidFill>
                  <a:schemeClr val="tx1"/>
                </a:solidFill>
                <a:effectLst/>
                <a:latin typeface="+mn-lt"/>
                <a:ea typeface="+mn-ea"/>
                <a:cs typeface="+mn-cs"/>
              </a:rPr>
              <a:t>drawon</a:t>
            </a:r>
            <a:r>
              <a:rPr lang="en-GB" sz="1200" i="1" kern="1200">
                <a:solidFill>
                  <a:schemeClr val="tx1"/>
                </a:solidFill>
                <a:effectLst/>
                <a:latin typeface="+mn-lt"/>
                <a:ea typeface="+mn-ea"/>
                <a:cs typeface="+mn-cs"/>
              </a:rPr>
              <a:t> content for the first workshop, and also focus the use of coaching for you as  leaders, rather than on coaching in the workplace more generally.</a:t>
            </a:r>
            <a:endParaRPr lang="en-GB" sz="1200" kern="1200">
              <a:solidFill>
                <a:schemeClr val="tx1"/>
              </a:solidFill>
              <a:effectLst/>
              <a:latin typeface="+mn-lt"/>
              <a:ea typeface="+mn-ea"/>
              <a:cs typeface="+mn-cs"/>
            </a:endParaRPr>
          </a:p>
          <a:p>
            <a:pPr lvl="0"/>
            <a:r>
              <a:rPr lang="en-GB" sz="1200" i="1" kern="1200">
                <a:solidFill>
                  <a:schemeClr val="tx1"/>
                </a:solidFill>
                <a:effectLst/>
                <a:latin typeface="+mn-lt"/>
                <a:ea typeface="+mn-ea"/>
                <a:cs typeface="+mn-cs"/>
              </a:rPr>
              <a:t>So, </a:t>
            </a:r>
            <a:r>
              <a:rPr lang="en-GB" sz="1200" kern="1200">
                <a:solidFill>
                  <a:schemeClr val="tx1"/>
                </a:solidFill>
                <a:effectLst/>
                <a:latin typeface="+mn-lt"/>
                <a:ea typeface="+mn-ea"/>
                <a:cs typeface="+mn-cs"/>
              </a:rPr>
              <a:t>the session will involve a recap on coaching theories and the sharing of practical models but it will also involve discussion, an opportunity to reflect and a chance to practice. I’ll be guided by you on pace, please do let me know if we’re spending too much or too little time on some aspects. It may be at times you feel out of your comfort zone as we “try out” some new skills or concepts, please support </a:t>
            </a:r>
            <a:r>
              <a:rPr lang="en-GB" sz="1200" kern="1200" err="1">
                <a:solidFill>
                  <a:schemeClr val="tx1"/>
                </a:solidFill>
                <a:effectLst/>
                <a:latin typeface="+mn-lt"/>
                <a:ea typeface="+mn-ea"/>
                <a:cs typeface="+mn-cs"/>
              </a:rPr>
              <a:t>eachother</a:t>
            </a:r>
            <a:r>
              <a:rPr lang="en-GB" sz="1200" kern="1200">
                <a:solidFill>
                  <a:schemeClr val="tx1"/>
                </a:solidFill>
                <a:effectLst/>
                <a:latin typeface="+mn-lt"/>
                <a:ea typeface="+mn-ea"/>
                <a:cs typeface="+mn-cs"/>
              </a:rPr>
              <a:t>, remember the ground rules and recognise that often when we’re in stretch mode the greatest learning can happen!</a:t>
            </a:r>
          </a:p>
          <a:p>
            <a:endParaRPr lang="en-US"/>
          </a:p>
        </p:txBody>
      </p:sp>
      <p:sp>
        <p:nvSpPr>
          <p:cNvPr id="4" name="Slide Number Placeholder 3"/>
          <p:cNvSpPr>
            <a:spLocks noGrp="1"/>
          </p:cNvSpPr>
          <p:nvPr>
            <p:ph type="sldNum" sz="quarter" idx="5"/>
          </p:nvPr>
        </p:nvSpPr>
        <p:spPr/>
        <p:txBody>
          <a:bodyPr/>
          <a:lstStyle/>
          <a:p>
            <a:fld id="{EB2FBD67-F514-BD42-8B25-BDE374DA65E5}" type="slidenum">
              <a:rPr lang="en-US" smtClean="0"/>
              <a:t>11</a:t>
            </a:fld>
            <a:endParaRPr lang="en-US"/>
          </a:p>
        </p:txBody>
      </p:sp>
    </p:spTree>
    <p:extLst>
      <p:ext uri="{BB962C8B-B14F-4D97-AF65-F5344CB8AC3E}">
        <p14:creationId xmlns:p14="http://schemas.microsoft.com/office/powerpoint/2010/main" val="272606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1B57-9E45-6E44-A849-C2E8254E1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AAB4F-09B1-CA45-AB2B-EAD28EDD9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C6CDBD-0BDD-834C-B90B-E254BC78893E}"/>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5" name="Footer Placeholder 4">
            <a:extLst>
              <a:ext uri="{FF2B5EF4-FFF2-40B4-BE49-F238E27FC236}">
                <a16:creationId xmlns:a16="http://schemas.microsoft.com/office/drawing/2014/main" id="{87A89535-65BE-2C48-8EFC-FF7D809B3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CFFB0-528B-224A-AF19-D641AED99C09}"/>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318919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D1C9-93EF-834F-9B54-09976DC0A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7E21A7-0B4A-3E4E-99F8-621AE43F1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F0926-293D-2843-89AA-BD55C90BEB58}"/>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5" name="Footer Placeholder 4">
            <a:extLst>
              <a:ext uri="{FF2B5EF4-FFF2-40B4-BE49-F238E27FC236}">
                <a16:creationId xmlns:a16="http://schemas.microsoft.com/office/drawing/2014/main" id="{6D89B28B-2CBC-5C40-A4F1-BDCE4ECCD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0CBC6-CC0E-4B47-83C4-8982B2C939ED}"/>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267779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81097-A568-604E-8C0F-07FA73EF8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ACA44E-E640-8145-AC4A-150277FCE8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8F31D-D39C-DB49-B2AF-7A46A694407C}"/>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5" name="Footer Placeholder 4">
            <a:extLst>
              <a:ext uri="{FF2B5EF4-FFF2-40B4-BE49-F238E27FC236}">
                <a16:creationId xmlns:a16="http://schemas.microsoft.com/office/drawing/2014/main" id="{91B47888-5937-A847-A976-BED147413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6ADB7-609B-E946-A4AC-2D5C32F27F52}"/>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167644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6D72-BC53-3A4A-918C-08EFED19E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4EF43-B625-5A4F-9FEF-4DB4A0F28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1986A-F24D-A846-A0A7-12E9D1542E0E}"/>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5" name="Footer Placeholder 4">
            <a:extLst>
              <a:ext uri="{FF2B5EF4-FFF2-40B4-BE49-F238E27FC236}">
                <a16:creationId xmlns:a16="http://schemas.microsoft.com/office/drawing/2014/main" id="{E08FD861-6832-0D44-AB2C-A1C2AAD87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0061B-21E4-5341-8E8D-CDF1B5C71ED9}"/>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261234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47A2-C105-DE43-94FE-87F1D3E6E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E50346-B894-3E49-A474-F1C8A2BD5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76CE7-E6E4-1F48-8055-DE7A234ABA41}"/>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5" name="Footer Placeholder 4">
            <a:extLst>
              <a:ext uri="{FF2B5EF4-FFF2-40B4-BE49-F238E27FC236}">
                <a16:creationId xmlns:a16="http://schemas.microsoft.com/office/drawing/2014/main" id="{7ADA0074-867B-A142-BD77-5D05A685C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B72FC-DDFB-024F-8308-69C25D53DEBC}"/>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1677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6CF5-25A5-9541-ADB1-AB9A13688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92371-7089-C54E-8B72-DC1297739A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D66EB-EF64-3440-B147-80CED068A6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519163-BA59-3242-9366-3534108A2CC6}"/>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6" name="Footer Placeholder 5">
            <a:extLst>
              <a:ext uri="{FF2B5EF4-FFF2-40B4-BE49-F238E27FC236}">
                <a16:creationId xmlns:a16="http://schemas.microsoft.com/office/drawing/2014/main" id="{B9968E5F-FCCD-E24B-92AE-1E667C0F5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6AA3E-3A04-524F-9352-B507F35BCEC7}"/>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18580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4F54-70B4-234B-AB0C-F8FD4E436B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51E34-FA5E-6F47-B555-0A94647BF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02483-1B9E-B044-A6A8-9FF78EA07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AAEE6-B53A-5342-B20D-D4E3C95C4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BA8801-937B-6D44-81F4-00269E94A2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472DEC-3F37-E747-8A3F-6ECA817F291B}"/>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8" name="Footer Placeholder 7">
            <a:extLst>
              <a:ext uri="{FF2B5EF4-FFF2-40B4-BE49-F238E27FC236}">
                <a16:creationId xmlns:a16="http://schemas.microsoft.com/office/drawing/2014/main" id="{0AE9AB98-6A3C-3546-BF84-29FE8FFF7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2B8DA-0AF9-BD47-AAE4-B230C09157D7}"/>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334822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3998-BA24-BA47-BD8F-1DDD3BD50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D55E8-E0DB-C84D-AB98-1B02EF1F063F}"/>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4" name="Footer Placeholder 3">
            <a:extLst>
              <a:ext uri="{FF2B5EF4-FFF2-40B4-BE49-F238E27FC236}">
                <a16:creationId xmlns:a16="http://schemas.microsoft.com/office/drawing/2014/main" id="{DC5C5442-DD0B-0A47-BBCE-3994A8CA3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57E50-2F76-0343-89BE-C860766FD556}"/>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253633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EF7BD-2ADF-A844-98F0-223597B257EC}"/>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3" name="Footer Placeholder 2">
            <a:extLst>
              <a:ext uri="{FF2B5EF4-FFF2-40B4-BE49-F238E27FC236}">
                <a16:creationId xmlns:a16="http://schemas.microsoft.com/office/drawing/2014/main" id="{A9EFBF55-F23C-1947-8E35-D4BE9EC34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F059E-D67A-D94A-8665-ACFD9A60E0A3}"/>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217520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72D6-CACC-DC47-8C6B-49564FBE7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4DB41-ADEC-DB4A-815D-10F44EF2F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4B50F1-2A88-1145-9195-C5300A1C5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E8986-DD58-2548-A5F0-641B43AD070D}"/>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6" name="Footer Placeholder 5">
            <a:extLst>
              <a:ext uri="{FF2B5EF4-FFF2-40B4-BE49-F238E27FC236}">
                <a16:creationId xmlns:a16="http://schemas.microsoft.com/office/drawing/2014/main" id="{5765A443-D830-7D45-AE9B-733EA62E2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728E3-DDFE-1549-A007-9CB90BBA8A74}"/>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99854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160D-DD1B-4347-B62D-7798CEA4A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658F4-65B6-5843-9E1A-1F2624ABA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C85A3-730C-CC4E-9106-3C545DE0F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54C02-5632-9040-AFAF-EDFA1E4ADB9E}"/>
              </a:ext>
            </a:extLst>
          </p:cNvPr>
          <p:cNvSpPr>
            <a:spLocks noGrp="1"/>
          </p:cNvSpPr>
          <p:nvPr>
            <p:ph type="dt" sz="half" idx="10"/>
          </p:nvPr>
        </p:nvSpPr>
        <p:spPr/>
        <p:txBody>
          <a:bodyPr/>
          <a:lstStyle/>
          <a:p>
            <a:fld id="{16D12937-AF0D-524F-8EBB-3250E2C279CD}" type="datetimeFigureOut">
              <a:rPr lang="en-US" smtClean="0"/>
              <a:t>9/9/19</a:t>
            </a:fld>
            <a:endParaRPr lang="en-US"/>
          </a:p>
        </p:txBody>
      </p:sp>
      <p:sp>
        <p:nvSpPr>
          <p:cNvPr id="6" name="Footer Placeholder 5">
            <a:extLst>
              <a:ext uri="{FF2B5EF4-FFF2-40B4-BE49-F238E27FC236}">
                <a16:creationId xmlns:a16="http://schemas.microsoft.com/office/drawing/2014/main" id="{6BD34782-32A7-B844-85A8-F74384DA8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29DE3-A3AC-F442-95F8-E4726E938A98}"/>
              </a:ext>
            </a:extLst>
          </p:cNvPr>
          <p:cNvSpPr>
            <a:spLocks noGrp="1"/>
          </p:cNvSpPr>
          <p:nvPr>
            <p:ph type="sldNum" sz="quarter" idx="12"/>
          </p:nvPr>
        </p:nvSpPr>
        <p:spPr/>
        <p:txBody>
          <a:bodyPr/>
          <a:lstStyle/>
          <a:p>
            <a:fld id="{DD00A75A-E6AE-504A-B45D-B2C8F0A7CBA9}" type="slidenum">
              <a:rPr lang="en-US" smtClean="0"/>
              <a:t>‹#›</a:t>
            </a:fld>
            <a:endParaRPr lang="en-US"/>
          </a:p>
        </p:txBody>
      </p:sp>
    </p:spTree>
    <p:extLst>
      <p:ext uri="{BB962C8B-B14F-4D97-AF65-F5344CB8AC3E}">
        <p14:creationId xmlns:p14="http://schemas.microsoft.com/office/powerpoint/2010/main" val="388914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935D2-B4BD-3B44-B444-B077C0243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D5D9E9-8C4B-E646-AD14-E0229DF3C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54F70-C3C3-204E-B4A6-FB04F240A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12937-AF0D-524F-8EBB-3250E2C279CD}" type="datetimeFigureOut">
              <a:rPr lang="en-US" smtClean="0"/>
              <a:t>9/9/19</a:t>
            </a:fld>
            <a:endParaRPr lang="en-US"/>
          </a:p>
        </p:txBody>
      </p:sp>
      <p:sp>
        <p:nvSpPr>
          <p:cNvPr id="5" name="Footer Placeholder 4">
            <a:extLst>
              <a:ext uri="{FF2B5EF4-FFF2-40B4-BE49-F238E27FC236}">
                <a16:creationId xmlns:a16="http://schemas.microsoft.com/office/drawing/2014/main" id="{790C2B83-A7AF-FF42-88A6-FA5BA429C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D9BAC-D959-0E4E-93D6-DC1A37DED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0A75A-E6AE-504A-B45D-B2C8F0A7CBA9}" type="slidenum">
              <a:rPr lang="en-US" smtClean="0"/>
              <a:t>‹#›</a:t>
            </a:fld>
            <a:endParaRPr lang="en-US"/>
          </a:p>
        </p:txBody>
      </p:sp>
    </p:spTree>
    <p:extLst>
      <p:ext uri="{BB962C8B-B14F-4D97-AF65-F5344CB8AC3E}">
        <p14:creationId xmlns:p14="http://schemas.microsoft.com/office/powerpoint/2010/main" val="248156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a:extLst>
              <a:ext uri="{FF2B5EF4-FFF2-40B4-BE49-F238E27FC236}">
                <a16:creationId xmlns:a16="http://schemas.microsoft.com/office/drawing/2014/main" id="{931AE188-63AD-6E42-9C3B-2B2688FAA0D4}"/>
              </a:ext>
            </a:extLst>
          </p:cNvPr>
          <p:cNvSpPr txBox="1">
            <a:spLocks noChangeArrowheads="1"/>
          </p:cNvSpPr>
          <p:nvPr/>
        </p:nvSpPr>
        <p:spPr bwMode="auto">
          <a:xfrm>
            <a:off x="1757362" y="492661"/>
            <a:ext cx="8677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7F7F7F"/>
              </a:buClr>
              <a:buFont typeface="Wingdings" pitchFamily="2" charset="2"/>
              <a:buChar char="Ø"/>
              <a:defRPr sz="2800">
                <a:solidFill>
                  <a:schemeClr val="tx1"/>
                </a:solidFill>
                <a:latin typeface="Calibri" panose="020F0502020204030204" pitchFamily="34" charset="0"/>
              </a:defRPr>
            </a:lvl1pPr>
            <a:lvl2pPr marL="742950" indent="-285750">
              <a:lnSpc>
                <a:spcPct val="90000"/>
              </a:lnSpc>
              <a:spcBef>
                <a:spcPts val="500"/>
              </a:spcBef>
              <a:buClr>
                <a:srgbClr val="7F7F7F"/>
              </a:buClr>
              <a:buFont typeface="Wingdings" pitchFamily="2" charset="2"/>
              <a:buChar char="Ø"/>
              <a:defRPr sz="2800">
                <a:solidFill>
                  <a:schemeClr val="tx1"/>
                </a:solidFill>
                <a:latin typeface="Calibri" panose="020F0502020204030204" pitchFamily="34" charset="0"/>
              </a:defRPr>
            </a:lvl2pPr>
            <a:lvl3pPr marL="1143000" indent="-228600">
              <a:lnSpc>
                <a:spcPct val="90000"/>
              </a:lnSpc>
              <a:spcBef>
                <a:spcPts val="500"/>
              </a:spcBef>
              <a:buClr>
                <a:srgbClr val="7F7F7F"/>
              </a:buClr>
              <a:buFont typeface="Wingdings" pitchFamily="2" charset="2"/>
              <a:buChar char="Ø"/>
              <a:defRPr sz="2800">
                <a:solidFill>
                  <a:schemeClr val="tx1"/>
                </a:solidFill>
                <a:latin typeface="Calibri" panose="020F0502020204030204" pitchFamily="34" charset="0"/>
              </a:defRPr>
            </a:lvl3pPr>
            <a:lvl4pPr marL="1600200" indent="-228600">
              <a:lnSpc>
                <a:spcPct val="90000"/>
              </a:lnSpc>
              <a:spcBef>
                <a:spcPts val="500"/>
              </a:spcBef>
              <a:buClr>
                <a:srgbClr val="7F7F7F"/>
              </a:buClr>
              <a:buFont typeface="Wingdings" pitchFamily="2" charset="2"/>
              <a:buChar char="Ø"/>
              <a:defRPr sz="2800">
                <a:solidFill>
                  <a:schemeClr val="tx1"/>
                </a:solidFill>
                <a:latin typeface="Calibri" panose="020F0502020204030204" pitchFamily="34" charset="0"/>
              </a:defRPr>
            </a:lvl4pPr>
            <a:lvl5pPr marL="2057400" indent="-228600">
              <a:lnSpc>
                <a:spcPct val="90000"/>
              </a:lnSpc>
              <a:spcBef>
                <a:spcPts val="500"/>
              </a:spcBef>
              <a:buClr>
                <a:srgbClr val="7F7F7F"/>
              </a:buClr>
              <a:buFont typeface="Wingdings" pitchFamily="2" charset="2"/>
              <a:buChar char="Ø"/>
              <a:defRPr sz="28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7F7F7F"/>
              </a:buClr>
              <a:buFont typeface="Wingdings" pitchFamily="2" charset="2"/>
              <a:buChar char="Ø"/>
              <a:defRPr sz="28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7F7F7F"/>
              </a:buClr>
              <a:buFont typeface="Wingdings" pitchFamily="2" charset="2"/>
              <a:buChar char="Ø"/>
              <a:defRPr sz="28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7F7F7F"/>
              </a:buClr>
              <a:buFont typeface="Wingdings" pitchFamily="2" charset="2"/>
              <a:buChar char="Ø"/>
              <a:defRPr sz="28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7F7F7F"/>
              </a:buClr>
              <a:buFont typeface="Wingdings" pitchFamily="2" charset="2"/>
              <a:buChar char="Ø"/>
              <a:defRPr sz="2800">
                <a:solidFill>
                  <a:schemeClr val="tx1"/>
                </a:solidFill>
                <a:latin typeface="Calibri" panose="020F0502020204030204" pitchFamily="34" charset="0"/>
              </a:defRPr>
            </a:lvl9pPr>
          </a:lstStyle>
          <a:p>
            <a:pPr algn="ctr" eaLnBrk="1" hangingPunct="1">
              <a:lnSpc>
                <a:spcPct val="100000"/>
              </a:lnSpc>
              <a:spcBef>
                <a:spcPct val="0"/>
              </a:spcBef>
              <a:buClrTx/>
              <a:buFontTx/>
              <a:buNone/>
            </a:pPr>
            <a:r>
              <a:rPr lang="en-GB" altLang="en-US" sz="4000" dirty="0">
                <a:solidFill>
                  <a:srgbClr val="268C80"/>
                </a:solidFill>
                <a:ea typeface="ＭＳ Ｐゴシック" panose="020B0600070205080204" pitchFamily="34" charset="-128"/>
                <a:cs typeface="Calibri" panose="020F0502020204030204" pitchFamily="34" charset="0"/>
              </a:rPr>
              <a:t>Girls mentoring initiative</a:t>
            </a:r>
          </a:p>
        </p:txBody>
      </p:sp>
      <p:pic>
        <p:nvPicPr>
          <p:cNvPr id="2" name="Picture 1">
            <a:extLst>
              <a:ext uri="{FF2B5EF4-FFF2-40B4-BE49-F238E27FC236}">
                <a16:creationId xmlns:a16="http://schemas.microsoft.com/office/drawing/2014/main" id="{3C5C596C-CA58-B64B-B4CC-D4AB0668BDD1}"/>
              </a:ext>
            </a:extLst>
          </p:cNvPr>
          <p:cNvPicPr>
            <a:picLocks noChangeAspect="1"/>
          </p:cNvPicPr>
          <p:nvPr/>
        </p:nvPicPr>
        <p:blipFill>
          <a:blip r:embed="rId3"/>
          <a:stretch>
            <a:fillRect/>
          </a:stretch>
        </p:blipFill>
        <p:spPr>
          <a:xfrm>
            <a:off x="2857500" y="1878199"/>
            <a:ext cx="7115174" cy="3469199"/>
          </a:xfrm>
          <a:prstGeom prst="rect">
            <a:avLst/>
          </a:prstGeom>
        </p:spPr>
      </p:pic>
      <p:pic>
        <p:nvPicPr>
          <p:cNvPr id="4" name="Picture 3">
            <a:extLst>
              <a:ext uri="{FF2B5EF4-FFF2-40B4-BE49-F238E27FC236}">
                <a16:creationId xmlns:a16="http://schemas.microsoft.com/office/drawing/2014/main" id="{58226812-C6A2-A842-93CE-33F497527639}"/>
              </a:ext>
            </a:extLst>
          </p:cNvPr>
          <p:cNvPicPr/>
          <p:nvPr/>
        </p:nvPicPr>
        <p:blipFill>
          <a:blip r:embed="rId4"/>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310801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E9257-EF22-7B4D-AAAF-B2795E1CFC7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57B9A0"/>
                </a:solidFill>
                <a:latin typeface="+mj-lt"/>
                <a:ea typeface="+mj-ea"/>
                <a:cs typeface="+mj-cs"/>
              </a:rPr>
              <a:t>The Balance wheel</a:t>
            </a:r>
          </a:p>
        </p:txBody>
      </p:sp>
      <p:cxnSp>
        <p:nvCxnSpPr>
          <p:cNvPr id="18" name="Straight Connector 1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92A995A-E81C-1442-831A-C93F661C0EA3}"/>
              </a:ext>
            </a:extLst>
          </p:cNvPr>
          <p:cNvPicPr>
            <a:picLocks noChangeAspect="1"/>
          </p:cNvPicPr>
          <p:nvPr/>
        </p:nvPicPr>
        <p:blipFill>
          <a:blip r:embed="rId2"/>
          <a:stretch>
            <a:fillRect/>
          </a:stretch>
        </p:blipFill>
        <p:spPr>
          <a:xfrm>
            <a:off x="5153822" y="909856"/>
            <a:ext cx="6553545" cy="5046229"/>
          </a:xfrm>
          <a:prstGeom prst="rect">
            <a:avLst/>
          </a:prstGeom>
        </p:spPr>
      </p:pic>
      <p:pic>
        <p:nvPicPr>
          <p:cNvPr id="10" name="Picture 9">
            <a:extLst>
              <a:ext uri="{FF2B5EF4-FFF2-40B4-BE49-F238E27FC236}">
                <a16:creationId xmlns:a16="http://schemas.microsoft.com/office/drawing/2014/main" id="{268A271F-F109-5041-9027-DC9BAB87AA02}"/>
              </a:ext>
            </a:extLst>
          </p:cNvPr>
          <p:cNvPicPr/>
          <p:nvPr/>
        </p:nvPicPr>
        <p:blipFill>
          <a:blip r:embed="rId3"/>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158831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5EC-F650-DB4C-8446-6DC67B381537}"/>
              </a:ext>
            </a:extLst>
          </p:cNvPr>
          <p:cNvSpPr>
            <a:spLocks noGrp="1"/>
          </p:cNvSpPr>
          <p:nvPr>
            <p:ph type="title"/>
          </p:nvPr>
        </p:nvSpPr>
        <p:spPr>
          <a:xfrm>
            <a:off x="707572" y="210746"/>
            <a:ext cx="10515600" cy="1325563"/>
          </a:xfrm>
        </p:spPr>
        <p:txBody>
          <a:bodyPr/>
          <a:lstStyle/>
          <a:p>
            <a:r>
              <a:rPr lang="en-US" dirty="0">
                <a:solidFill>
                  <a:srgbClr val="268C80"/>
                </a:solidFill>
              </a:rPr>
              <a:t>Balance wheel practical</a:t>
            </a:r>
          </a:p>
        </p:txBody>
      </p:sp>
      <p:sp>
        <p:nvSpPr>
          <p:cNvPr id="3" name="Content Placeholder 2">
            <a:extLst>
              <a:ext uri="{FF2B5EF4-FFF2-40B4-BE49-F238E27FC236}">
                <a16:creationId xmlns:a16="http://schemas.microsoft.com/office/drawing/2014/main" id="{3161D3E4-81B8-B847-B681-B4A4CADD0B07}"/>
              </a:ext>
            </a:extLst>
          </p:cNvPr>
          <p:cNvSpPr>
            <a:spLocks noGrp="1"/>
          </p:cNvSpPr>
          <p:nvPr>
            <p:ph idx="1"/>
          </p:nvPr>
        </p:nvSpPr>
        <p:spPr>
          <a:xfrm>
            <a:off x="823684" y="1243013"/>
            <a:ext cx="11100759" cy="5095239"/>
          </a:xfrm>
        </p:spPr>
        <p:txBody>
          <a:bodyPr vert="horz" lIns="91440" tIns="45720" rIns="91440" bIns="45720" rtlCol="0" anchor="t">
            <a:normAutofit fontScale="92500"/>
          </a:bodyPr>
          <a:lstStyle/>
          <a:p>
            <a:pPr marL="285750" lvl="2" indent="-285750">
              <a:lnSpc>
                <a:spcPct val="150000"/>
              </a:lnSpc>
              <a:spcBef>
                <a:spcPts val="0"/>
              </a:spcBef>
            </a:pPr>
            <a:r>
              <a:rPr lang="en-GB" b="1" dirty="0">
                <a:cs typeface="Calibri"/>
              </a:rPr>
              <a:t>Intro </a:t>
            </a:r>
            <a:r>
              <a:rPr lang="en-GB" dirty="0">
                <a:cs typeface="Calibri"/>
              </a:rPr>
              <a:t>– explain what the balance wheel is and how it will be used. E.g. “The purpose of the wheel is to help you identify the overall direction of your mentoring by considering where you are now, and where you want to be at the end”.</a:t>
            </a:r>
          </a:p>
          <a:p>
            <a:pPr marL="285750" lvl="2" indent="-285750">
              <a:lnSpc>
                <a:spcPct val="150000"/>
              </a:lnSpc>
              <a:spcBef>
                <a:spcPts val="0"/>
              </a:spcBef>
            </a:pPr>
            <a:r>
              <a:rPr lang="en-GB" b="1" dirty="0">
                <a:cs typeface="Calibri"/>
              </a:rPr>
              <a:t>You in the future</a:t>
            </a:r>
            <a:r>
              <a:rPr lang="en-GB" dirty="0">
                <a:cs typeface="Calibri"/>
              </a:rPr>
              <a:t> – ask “When you think of yourself in the future (can put specific timeframe on this e.g. in 12 months/ at the end of this year/ mentoring) what matters to you or what’s important to you? Write down each of the mentees words around the wheel segments. What would 10/10 (for each segment) ’look like’ for you?</a:t>
            </a:r>
          </a:p>
          <a:p>
            <a:pPr marL="285750" lvl="2" indent="-285750">
              <a:lnSpc>
                <a:spcPct val="150000"/>
              </a:lnSpc>
              <a:spcBef>
                <a:spcPts val="0"/>
              </a:spcBef>
            </a:pPr>
            <a:r>
              <a:rPr lang="en-GB" b="1" dirty="0">
                <a:cs typeface="Calibri"/>
              </a:rPr>
              <a:t>Currently </a:t>
            </a:r>
            <a:r>
              <a:rPr lang="en-GB" dirty="0">
                <a:cs typeface="Calibri"/>
              </a:rPr>
              <a:t>– right now, how satisfied/ where are you with each of these areas on a scale of 0-10? </a:t>
            </a:r>
          </a:p>
          <a:p>
            <a:pPr marL="285750" lvl="2" indent="-285750">
              <a:lnSpc>
                <a:spcPct val="150000"/>
              </a:lnSpc>
              <a:spcBef>
                <a:spcPts val="0"/>
              </a:spcBef>
            </a:pPr>
            <a:r>
              <a:rPr lang="en-GB" b="1" dirty="0">
                <a:cs typeface="Calibri"/>
              </a:rPr>
              <a:t>Focus </a:t>
            </a:r>
            <a:r>
              <a:rPr lang="en-GB" dirty="0">
                <a:cs typeface="Calibri"/>
              </a:rPr>
              <a:t>– Of these areas, what are the top 2 or 3 priorities for you? And where do you want to focus first?</a:t>
            </a:r>
          </a:p>
          <a:p>
            <a:pPr marL="285750" lvl="2" indent="-285750">
              <a:lnSpc>
                <a:spcPct val="150000"/>
              </a:lnSpc>
              <a:spcBef>
                <a:spcPts val="0"/>
              </a:spcBef>
            </a:pPr>
            <a:r>
              <a:rPr lang="en-GB" b="1" dirty="0">
                <a:cs typeface="Calibri"/>
              </a:rPr>
              <a:t>Actions</a:t>
            </a:r>
            <a:r>
              <a:rPr lang="en-GB" dirty="0">
                <a:cs typeface="Calibri"/>
              </a:rPr>
              <a:t> – how might you move from a ‘x’ to a 10? Support them explore their situation from different perspectives, what’s getting in the way? what will help them move closer?</a:t>
            </a:r>
          </a:p>
          <a:p>
            <a:pPr marL="0" lvl="2" indent="0">
              <a:lnSpc>
                <a:spcPct val="150000"/>
              </a:lnSpc>
              <a:spcBef>
                <a:spcPts val="0"/>
              </a:spcBef>
              <a:buNone/>
            </a:pPr>
            <a:endParaRPr lang="en-GB" sz="4500" dirty="0">
              <a:cs typeface="Calibri"/>
            </a:endParaRPr>
          </a:p>
        </p:txBody>
      </p:sp>
      <p:pic>
        <p:nvPicPr>
          <p:cNvPr id="4" name="Picture 3">
            <a:extLst>
              <a:ext uri="{FF2B5EF4-FFF2-40B4-BE49-F238E27FC236}">
                <a16:creationId xmlns:a16="http://schemas.microsoft.com/office/drawing/2014/main" id="{D075B002-E9BD-2F4D-A8F2-E747D3B1ED9A}"/>
              </a:ext>
            </a:extLst>
          </p:cNvPr>
          <p:cNvPicPr/>
          <p:nvPr/>
        </p:nvPicPr>
        <p:blipFill>
          <a:blip r:embed="rId3"/>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188870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5EC-F650-DB4C-8446-6DC67B381537}"/>
              </a:ext>
            </a:extLst>
          </p:cNvPr>
          <p:cNvSpPr>
            <a:spLocks noGrp="1"/>
          </p:cNvSpPr>
          <p:nvPr>
            <p:ph type="title"/>
          </p:nvPr>
        </p:nvSpPr>
        <p:spPr/>
        <p:txBody>
          <a:bodyPr>
            <a:normAutofit/>
          </a:bodyPr>
          <a:lstStyle/>
          <a:p>
            <a:r>
              <a:rPr lang="en-US" sz="4000" dirty="0">
                <a:solidFill>
                  <a:srgbClr val="268C80"/>
                </a:solidFill>
              </a:rPr>
              <a:t>Purpose of the session</a:t>
            </a:r>
          </a:p>
        </p:txBody>
      </p:sp>
      <p:sp>
        <p:nvSpPr>
          <p:cNvPr id="3" name="Content Placeholder 2">
            <a:extLst>
              <a:ext uri="{FF2B5EF4-FFF2-40B4-BE49-F238E27FC236}">
                <a16:creationId xmlns:a16="http://schemas.microsoft.com/office/drawing/2014/main" id="{3161D3E4-81B8-B847-B681-B4A4CADD0B07}"/>
              </a:ext>
            </a:extLst>
          </p:cNvPr>
          <p:cNvSpPr>
            <a:spLocks noGrp="1"/>
          </p:cNvSpPr>
          <p:nvPr>
            <p:ph idx="1"/>
          </p:nvPr>
        </p:nvSpPr>
        <p:spPr>
          <a:xfrm>
            <a:off x="838199" y="1424354"/>
            <a:ext cx="10762129" cy="4680893"/>
          </a:xfrm>
        </p:spPr>
        <p:txBody>
          <a:bodyPr>
            <a:normAutofit/>
          </a:bodyPr>
          <a:lstStyle/>
          <a:p>
            <a:pPr marL="0" indent="0">
              <a:buNone/>
            </a:pPr>
            <a:r>
              <a:rPr lang="en-GB" sz="3200" dirty="0"/>
              <a:t>To provide practical support to you as mentors, particularly for that first meeting</a:t>
            </a:r>
          </a:p>
          <a:p>
            <a:pPr marL="0" indent="0">
              <a:buNone/>
            </a:pPr>
            <a:endParaRPr lang="en-GB" sz="3200" dirty="0"/>
          </a:p>
          <a:p>
            <a:pPr marL="0" indent="0">
              <a:buNone/>
            </a:pPr>
            <a:r>
              <a:rPr lang="en-US" sz="4000" dirty="0">
                <a:solidFill>
                  <a:srgbClr val="268C80"/>
                </a:solidFill>
                <a:latin typeface="+mj-lt"/>
              </a:rPr>
              <a:t>Outcomes</a:t>
            </a:r>
          </a:p>
          <a:p>
            <a:r>
              <a:rPr lang="en-US" sz="3200" dirty="0"/>
              <a:t>Build a shared understanding of what mentoring is and isn’t </a:t>
            </a:r>
            <a:endParaRPr lang="en-GB" sz="3200" dirty="0"/>
          </a:p>
          <a:p>
            <a:pPr lvl="0"/>
            <a:r>
              <a:rPr lang="en-US" sz="3200" dirty="0"/>
              <a:t>Identify the key skills, </a:t>
            </a:r>
            <a:r>
              <a:rPr lang="en-US" sz="3200" dirty="0" err="1"/>
              <a:t>behaviours</a:t>
            </a:r>
            <a:r>
              <a:rPr lang="en-US" sz="3200" dirty="0"/>
              <a:t> and beliefs of a Mentor</a:t>
            </a:r>
            <a:endParaRPr lang="en-GB" sz="3200" dirty="0"/>
          </a:p>
          <a:p>
            <a:pPr lvl="0"/>
            <a:r>
              <a:rPr lang="en-US" sz="3200" dirty="0"/>
              <a:t>Provide a simple tool that can be put into practice with immediate effect</a:t>
            </a:r>
            <a:endParaRPr lang="en-GB" sz="3200" dirty="0"/>
          </a:p>
          <a:p>
            <a:pPr marL="0" indent="0">
              <a:buNone/>
            </a:pPr>
            <a:endParaRPr lang="en-GB" sz="3200" dirty="0"/>
          </a:p>
          <a:p>
            <a:endParaRPr lang="en-GB" sz="3200" dirty="0"/>
          </a:p>
          <a:p>
            <a:endParaRPr lang="en-GB" sz="3200" dirty="0"/>
          </a:p>
          <a:p>
            <a:pPr marL="0" lvl="0" indent="0">
              <a:buNone/>
            </a:pPr>
            <a:endParaRPr lang="en-GB" sz="3200" dirty="0"/>
          </a:p>
          <a:p>
            <a:pPr lvl="0"/>
            <a:endParaRPr lang="en-GB" dirty="0"/>
          </a:p>
        </p:txBody>
      </p:sp>
      <p:pic>
        <p:nvPicPr>
          <p:cNvPr id="4" name="Picture 3">
            <a:extLst>
              <a:ext uri="{FF2B5EF4-FFF2-40B4-BE49-F238E27FC236}">
                <a16:creationId xmlns:a16="http://schemas.microsoft.com/office/drawing/2014/main" id="{DD383F84-ABD3-404F-A86A-98102CF792FB}"/>
              </a:ext>
            </a:extLst>
          </p:cNvPr>
          <p:cNvPicPr/>
          <p:nvPr/>
        </p:nvPicPr>
        <p:blipFill>
          <a:blip r:embed="rId3"/>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211873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4683-3E45-C643-A545-132D073313C6}"/>
              </a:ext>
            </a:extLst>
          </p:cNvPr>
          <p:cNvSpPr>
            <a:spLocks noGrp="1"/>
          </p:cNvSpPr>
          <p:nvPr>
            <p:ph type="title"/>
          </p:nvPr>
        </p:nvSpPr>
        <p:spPr>
          <a:xfrm>
            <a:off x="838200" y="1662668"/>
            <a:ext cx="10515600" cy="1509157"/>
          </a:xfrm>
        </p:spPr>
        <p:txBody>
          <a:bodyPr anchor="ctr">
            <a:normAutofit fontScale="90000"/>
          </a:bodyPr>
          <a:lstStyle/>
          <a:p>
            <a:r>
              <a:rPr lang="en-GB" sz="4000" dirty="0">
                <a:latin typeface="+mn-lt"/>
              </a:rPr>
              <a:t>“Coaching is the art of facilitating the performance, learning and development of another.”</a:t>
            </a:r>
            <a:br>
              <a:rPr lang="en-GB" sz="4000" i="1" dirty="0">
                <a:latin typeface="+mn-lt"/>
              </a:rPr>
            </a:br>
            <a:r>
              <a:rPr lang="en-GB" sz="4900" i="1" dirty="0">
                <a:latin typeface="+mn-lt"/>
              </a:rPr>
              <a:t>									</a:t>
            </a:r>
            <a:r>
              <a:rPr lang="en-GB" sz="3100" b="1" dirty="0">
                <a:solidFill>
                  <a:srgbClr val="268C80"/>
                </a:solidFill>
              </a:rPr>
              <a:t>Myles Downey</a:t>
            </a:r>
            <a:endParaRPr lang="en-US" b="1" dirty="0">
              <a:solidFill>
                <a:srgbClr val="268C80"/>
              </a:solidFill>
            </a:endParaRPr>
          </a:p>
        </p:txBody>
      </p:sp>
      <p:sp>
        <p:nvSpPr>
          <p:cNvPr id="3" name="Rectangle 2">
            <a:extLst>
              <a:ext uri="{FF2B5EF4-FFF2-40B4-BE49-F238E27FC236}">
                <a16:creationId xmlns:a16="http://schemas.microsoft.com/office/drawing/2014/main" id="{F935C499-94C2-EA4D-8F2A-FD8BC85ED3BE}"/>
              </a:ext>
            </a:extLst>
          </p:cNvPr>
          <p:cNvSpPr/>
          <p:nvPr/>
        </p:nvSpPr>
        <p:spPr>
          <a:xfrm>
            <a:off x="975074" y="3686176"/>
            <a:ext cx="10625254" cy="1631216"/>
          </a:xfrm>
          <a:prstGeom prst="rect">
            <a:avLst/>
          </a:prstGeom>
        </p:spPr>
        <p:txBody>
          <a:bodyPr wrap="square">
            <a:spAutoFit/>
          </a:bodyPr>
          <a:lstStyle/>
          <a:p>
            <a:r>
              <a:rPr lang="en-US" sz="3600" dirty="0"/>
              <a:t>“Mentoring is the long term passing on of support, guidance and advice”</a:t>
            </a:r>
            <a:br>
              <a:rPr lang="en-GB" sz="3600" dirty="0"/>
            </a:br>
            <a:r>
              <a:rPr lang="en-GB" sz="2400" i="1" dirty="0"/>
              <a:t>						</a:t>
            </a:r>
            <a:r>
              <a:rPr lang="en-GB" sz="2400" b="1" i="1" dirty="0"/>
              <a:t>     </a:t>
            </a:r>
            <a:r>
              <a:rPr lang="en-GB" sz="2800" b="1" dirty="0">
                <a:solidFill>
                  <a:srgbClr val="268C80"/>
                </a:solidFill>
                <a:latin typeface="+mj-lt"/>
              </a:rPr>
              <a:t>Gilbert and </a:t>
            </a:r>
            <a:r>
              <a:rPr lang="en-GB" sz="2800" b="1" dirty="0" err="1">
                <a:solidFill>
                  <a:srgbClr val="268C80"/>
                </a:solidFill>
                <a:latin typeface="+mj-lt"/>
              </a:rPr>
              <a:t>Whittleworth</a:t>
            </a:r>
            <a:r>
              <a:rPr lang="en-GB" sz="2800" b="1" dirty="0">
                <a:solidFill>
                  <a:srgbClr val="268C80"/>
                </a:solidFill>
                <a:latin typeface="+mj-lt"/>
              </a:rPr>
              <a:t> 2009</a:t>
            </a:r>
            <a:endParaRPr lang="en-US" sz="2800" b="1" dirty="0">
              <a:latin typeface="+mj-lt"/>
            </a:endParaRPr>
          </a:p>
        </p:txBody>
      </p:sp>
      <p:pic>
        <p:nvPicPr>
          <p:cNvPr id="4" name="Picture 3">
            <a:extLst>
              <a:ext uri="{FF2B5EF4-FFF2-40B4-BE49-F238E27FC236}">
                <a16:creationId xmlns:a16="http://schemas.microsoft.com/office/drawing/2014/main" id="{44C88DF4-BB8E-1A44-8F0C-CFF2E762250A}"/>
              </a:ext>
            </a:extLst>
          </p:cNvPr>
          <p:cNvPicPr/>
          <p:nvPr/>
        </p:nvPicPr>
        <p:blipFill>
          <a:blip r:embed="rId2"/>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391371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5EC-F650-DB4C-8446-6DC67B381537}"/>
              </a:ext>
            </a:extLst>
          </p:cNvPr>
          <p:cNvSpPr>
            <a:spLocks noGrp="1"/>
          </p:cNvSpPr>
          <p:nvPr>
            <p:ph type="title"/>
          </p:nvPr>
        </p:nvSpPr>
        <p:spPr>
          <a:xfrm>
            <a:off x="707572" y="210746"/>
            <a:ext cx="10515600" cy="1325563"/>
          </a:xfrm>
        </p:spPr>
        <p:txBody>
          <a:bodyPr/>
          <a:lstStyle/>
          <a:p>
            <a:r>
              <a:rPr lang="en-US" dirty="0">
                <a:solidFill>
                  <a:schemeClr val="tx2"/>
                </a:solidFill>
              </a:rPr>
              <a:t>The Coaching Spectrum</a:t>
            </a:r>
          </a:p>
        </p:txBody>
      </p:sp>
      <p:graphicFrame>
        <p:nvGraphicFramePr>
          <p:cNvPr id="7" name="Diagram 6">
            <a:extLst>
              <a:ext uri="{FF2B5EF4-FFF2-40B4-BE49-F238E27FC236}">
                <a16:creationId xmlns:a16="http://schemas.microsoft.com/office/drawing/2014/main" id="{7AE25207-8307-4EA2-9FA1-9FEF91C1E5EC}"/>
              </a:ext>
            </a:extLst>
          </p:cNvPr>
          <p:cNvGraphicFramePr/>
          <p:nvPr/>
        </p:nvGraphicFramePr>
        <p:xfrm>
          <a:off x="1863500" y="636744"/>
          <a:ext cx="8229601" cy="5737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29EF05F1-8807-441B-8A3C-79411A865191}"/>
              </a:ext>
            </a:extLst>
          </p:cNvPr>
          <p:cNvSpPr txBox="1"/>
          <p:nvPr/>
        </p:nvSpPr>
        <p:spPr>
          <a:xfrm>
            <a:off x="10093100" y="1408101"/>
            <a:ext cx="1717001" cy="523220"/>
          </a:xfrm>
          <a:prstGeom prst="rect">
            <a:avLst/>
          </a:prstGeom>
          <a:noFill/>
        </p:spPr>
        <p:txBody>
          <a:bodyPr wrap="square" rtlCol="0" anchor="t">
            <a:spAutoFit/>
          </a:bodyPr>
          <a:lstStyle/>
          <a:p>
            <a:r>
              <a:rPr lang="en-US" sz="2800"/>
              <a:t>Directive</a:t>
            </a:r>
            <a:endParaRPr lang="en-US" sz="2800">
              <a:cs typeface="Calibri"/>
            </a:endParaRPr>
          </a:p>
        </p:txBody>
      </p:sp>
      <p:sp>
        <p:nvSpPr>
          <p:cNvPr id="23" name="TextBox 22">
            <a:extLst>
              <a:ext uri="{FF2B5EF4-FFF2-40B4-BE49-F238E27FC236}">
                <a16:creationId xmlns:a16="http://schemas.microsoft.com/office/drawing/2014/main" id="{20F48603-7A44-4AB5-B233-6A5C32AC60A1}"/>
              </a:ext>
            </a:extLst>
          </p:cNvPr>
          <p:cNvSpPr txBox="1"/>
          <p:nvPr/>
        </p:nvSpPr>
        <p:spPr>
          <a:xfrm>
            <a:off x="319276" y="5550592"/>
            <a:ext cx="2209297" cy="523220"/>
          </a:xfrm>
          <a:prstGeom prst="rect">
            <a:avLst/>
          </a:prstGeom>
          <a:noFill/>
        </p:spPr>
        <p:txBody>
          <a:bodyPr wrap="square" rtlCol="0" anchor="t">
            <a:spAutoFit/>
          </a:bodyPr>
          <a:lstStyle/>
          <a:p>
            <a:r>
              <a:rPr lang="en-US" sz="2800"/>
              <a:t>Non-directive</a:t>
            </a:r>
            <a:endParaRPr lang="en-US" sz="2800">
              <a:cs typeface="Calibri"/>
            </a:endParaRPr>
          </a:p>
        </p:txBody>
      </p:sp>
      <p:sp>
        <p:nvSpPr>
          <p:cNvPr id="25" name="TextBox 24">
            <a:extLst>
              <a:ext uri="{FF2B5EF4-FFF2-40B4-BE49-F238E27FC236}">
                <a16:creationId xmlns:a16="http://schemas.microsoft.com/office/drawing/2014/main" id="{FB48CE81-6C0C-4915-B401-864D515239A7}"/>
              </a:ext>
            </a:extLst>
          </p:cNvPr>
          <p:cNvSpPr txBox="1"/>
          <p:nvPr/>
        </p:nvSpPr>
        <p:spPr>
          <a:xfrm>
            <a:off x="2650999" y="4776130"/>
            <a:ext cx="1837925" cy="646331"/>
          </a:xfrm>
          <a:prstGeom prst="rect">
            <a:avLst/>
          </a:prstGeom>
          <a:noFill/>
        </p:spPr>
        <p:txBody>
          <a:bodyPr wrap="square" rtlCol="0">
            <a:spAutoFit/>
          </a:bodyPr>
          <a:lstStyle/>
          <a:p>
            <a:r>
              <a:rPr lang="en-US"/>
              <a:t>Raising awareness</a:t>
            </a:r>
          </a:p>
        </p:txBody>
      </p:sp>
      <p:sp>
        <p:nvSpPr>
          <p:cNvPr id="27" name="TextBox 26">
            <a:extLst>
              <a:ext uri="{FF2B5EF4-FFF2-40B4-BE49-F238E27FC236}">
                <a16:creationId xmlns:a16="http://schemas.microsoft.com/office/drawing/2014/main" id="{D546973C-71A5-4CEB-8CF1-F6B465EBFA61}"/>
              </a:ext>
            </a:extLst>
          </p:cNvPr>
          <p:cNvSpPr txBox="1"/>
          <p:nvPr/>
        </p:nvSpPr>
        <p:spPr>
          <a:xfrm>
            <a:off x="1741143" y="3879158"/>
            <a:ext cx="1147812" cy="369332"/>
          </a:xfrm>
          <a:prstGeom prst="rect">
            <a:avLst/>
          </a:prstGeom>
          <a:noFill/>
        </p:spPr>
        <p:txBody>
          <a:bodyPr wrap="square" rtlCol="0">
            <a:spAutoFit/>
          </a:bodyPr>
          <a:lstStyle/>
          <a:p>
            <a:r>
              <a:rPr lang="en-US"/>
              <a:t>Reflecting</a:t>
            </a:r>
          </a:p>
        </p:txBody>
      </p:sp>
      <p:sp>
        <p:nvSpPr>
          <p:cNvPr id="29" name="TextBox 28">
            <a:extLst>
              <a:ext uri="{FF2B5EF4-FFF2-40B4-BE49-F238E27FC236}">
                <a16:creationId xmlns:a16="http://schemas.microsoft.com/office/drawing/2014/main" id="{6FAC7F59-301A-499E-853C-CEBD5926D178}"/>
              </a:ext>
            </a:extLst>
          </p:cNvPr>
          <p:cNvSpPr txBox="1"/>
          <p:nvPr/>
        </p:nvSpPr>
        <p:spPr>
          <a:xfrm>
            <a:off x="3943773" y="4012657"/>
            <a:ext cx="1996075" cy="369332"/>
          </a:xfrm>
          <a:prstGeom prst="rect">
            <a:avLst/>
          </a:prstGeom>
          <a:noFill/>
        </p:spPr>
        <p:txBody>
          <a:bodyPr wrap="square" rtlCol="0">
            <a:spAutoFit/>
          </a:bodyPr>
          <a:lstStyle/>
          <a:p>
            <a:r>
              <a:rPr lang="en-US"/>
              <a:t>Asking questions</a:t>
            </a:r>
          </a:p>
        </p:txBody>
      </p:sp>
      <p:sp>
        <p:nvSpPr>
          <p:cNvPr id="31" name="TextBox 30">
            <a:extLst>
              <a:ext uri="{FF2B5EF4-FFF2-40B4-BE49-F238E27FC236}">
                <a16:creationId xmlns:a16="http://schemas.microsoft.com/office/drawing/2014/main" id="{7F44C701-0DE1-45C2-84B1-BD4D3E23B6EA}"/>
              </a:ext>
            </a:extLst>
          </p:cNvPr>
          <p:cNvSpPr txBox="1"/>
          <p:nvPr/>
        </p:nvSpPr>
        <p:spPr>
          <a:xfrm>
            <a:off x="2884679" y="2504104"/>
            <a:ext cx="1679774" cy="369332"/>
          </a:xfrm>
          <a:prstGeom prst="rect">
            <a:avLst/>
          </a:prstGeom>
          <a:noFill/>
        </p:spPr>
        <p:txBody>
          <a:bodyPr wrap="square" rtlCol="0">
            <a:spAutoFit/>
          </a:bodyPr>
          <a:lstStyle/>
          <a:p>
            <a:r>
              <a:rPr lang="en-US"/>
              <a:t>Giving feedback</a:t>
            </a:r>
          </a:p>
        </p:txBody>
      </p:sp>
      <p:sp>
        <p:nvSpPr>
          <p:cNvPr id="33" name="TextBox 32">
            <a:extLst>
              <a:ext uri="{FF2B5EF4-FFF2-40B4-BE49-F238E27FC236}">
                <a16:creationId xmlns:a16="http://schemas.microsoft.com/office/drawing/2014/main" id="{24D78356-E3B7-43D8-A330-F4196CE3C536}"/>
              </a:ext>
            </a:extLst>
          </p:cNvPr>
          <p:cNvSpPr txBox="1"/>
          <p:nvPr/>
        </p:nvSpPr>
        <p:spPr>
          <a:xfrm>
            <a:off x="5752976" y="3150801"/>
            <a:ext cx="1417998" cy="646331"/>
          </a:xfrm>
          <a:prstGeom prst="rect">
            <a:avLst/>
          </a:prstGeom>
          <a:noFill/>
        </p:spPr>
        <p:txBody>
          <a:bodyPr wrap="square" rtlCol="0">
            <a:spAutoFit/>
          </a:bodyPr>
          <a:lstStyle/>
          <a:p>
            <a:r>
              <a:rPr lang="en-US"/>
              <a:t>Offering </a:t>
            </a:r>
          </a:p>
          <a:p>
            <a:r>
              <a:rPr lang="en-US"/>
              <a:t>suggestions</a:t>
            </a:r>
          </a:p>
        </p:txBody>
      </p:sp>
      <p:sp>
        <p:nvSpPr>
          <p:cNvPr id="35" name="TextBox 34">
            <a:extLst>
              <a:ext uri="{FF2B5EF4-FFF2-40B4-BE49-F238E27FC236}">
                <a16:creationId xmlns:a16="http://schemas.microsoft.com/office/drawing/2014/main" id="{FD7655DD-776F-41C4-8BFC-629ACAE07285}"/>
              </a:ext>
            </a:extLst>
          </p:cNvPr>
          <p:cNvSpPr txBox="1"/>
          <p:nvPr/>
        </p:nvSpPr>
        <p:spPr>
          <a:xfrm>
            <a:off x="4877112" y="1616132"/>
            <a:ext cx="1576148" cy="369332"/>
          </a:xfrm>
          <a:prstGeom prst="rect">
            <a:avLst/>
          </a:prstGeom>
          <a:noFill/>
        </p:spPr>
        <p:txBody>
          <a:bodyPr wrap="square" rtlCol="0">
            <a:spAutoFit/>
          </a:bodyPr>
          <a:lstStyle/>
          <a:p>
            <a:r>
              <a:rPr lang="en-US"/>
              <a:t>Giving advice</a:t>
            </a:r>
          </a:p>
        </p:txBody>
      </p:sp>
      <p:sp>
        <p:nvSpPr>
          <p:cNvPr id="37" name="TextBox 36">
            <a:extLst>
              <a:ext uri="{FF2B5EF4-FFF2-40B4-BE49-F238E27FC236}">
                <a16:creationId xmlns:a16="http://schemas.microsoft.com/office/drawing/2014/main" id="{DD49BCB8-8E0A-4E29-BD23-94C5E44D1E42}"/>
              </a:ext>
            </a:extLst>
          </p:cNvPr>
          <p:cNvSpPr txBox="1"/>
          <p:nvPr/>
        </p:nvSpPr>
        <p:spPr>
          <a:xfrm>
            <a:off x="6944646" y="2776707"/>
            <a:ext cx="1748677" cy="369332"/>
          </a:xfrm>
          <a:prstGeom prst="rect">
            <a:avLst/>
          </a:prstGeom>
          <a:noFill/>
        </p:spPr>
        <p:txBody>
          <a:bodyPr wrap="square" rtlCol="0">
            <a:spAutoFit/>
          </a:bodyPr>
          <a:lstStyle/>
          <a:p>
            <a:r>
              <a:rPr lang="en-US"/>
              <a:t>Instructing</a:t>
            </a:r>
          </a:p>
        </p:txBody>
      </p:sp>
      <p:sp>
        <p:nvSpPr>
          <p:cNvPr id="39" name="TextBox 38">
            <a:extLst>
              <a:ext uri="{FF2B5EF4-FFF2-40B4-BE49-F238E27FC236}">
                <a16:creationId xmlns:a16="http://schemas.microsoft.com/office/drawing/2014/main" id="{9286822B-5D00-4C50-85E4-7EADEEEC270A}"/>
              </a:ext>
            </a:extLst>
          </p:cNvPr>
          <p:cNvSpPr txBox="1"/>
          <p:nvPr/>
        </p:nvSpPr>
        <p:spPr>
          <a:xfrm>
            <a:off x="7123809" y="1227813"/>
            <a:ext cx="1072941" cy="369332"/>
          </a:xfrm>
          <a:prstGeom prst="rect">
            <a:avLst/>
          </a:prstGeom>
          <a:noFill/>
        </p:spPr>
        <p:txBody>
          <a:bodyPr wrap="square" rtlCol="0">
            <a:spAutoFit/>
          </a:bodyPr>
          <a:lstStyle/>
          <a:p>
            <a:r>
              <a:rPr lang="en-US"/>
              <a:t>Telling</a:t>
            </a:r>
          </a:p>
        </p:txBody>
      </p:sp>
      <p:sp>
        <p:nvSpPr>
          <p:cNvPr id="101" name="TextBox 100">
            <a:extLst>
              <a:ext uri="{FF2B5EF4-FFF2-40B4-BE49-F238E27FC236}">
                <a16:creationId xmlns:a16="http://schemas.microsoft.com/office/drawing/2014/main" id="{33DC6902-B873-4DFB-A0A3-CDC7309BB80D}"/>
              </a:ext>
            </a:extLst>
          </p:cNvPr>
          <p:cNvSpPr txBox="1"/>
          <p:nvPr/>
        </p:nvSpPr>
        <p:spPr>
          <a:xfrm>
            <a:off x="9048090" y="4926680"/>
            <a:ext cx="2762011" cy="430887"/>
          </a:xfrm>
          <a:prstGeom prst="rect">
            <a:avLst/>
          </a:prstGeom>
          <a:noFill/>
        </p:spPr>
        <p:txBody>
          <a:bodyPr wrap="square" rtlCol="0" anchor="t">
            <a:spAutoFit/>
          </a:bodyPr>
          <a:lstStyle/>
          <a:p>
            <a:pPr algn="r"/>
            <a:r>
              <a:rPr lang="en-US" sz="2200" dirty="0">
                <a:solidFill>
                  <a:schemeClr val="tx2"/>
                </a:solidFill>
              </a:rPr>
              <a:t>Myles Downey (2003)</a:t>
            </a:r>
            <a:endParaRPr lang="en-US" sz="2200" dirty="0">
              <a:solidFill>
                <a:schemeClr val="tx2"/>
              </a:solidFill>
              <a:cs typeface="Calibri"/>
            </a:endParaRPr>
          </a:p>
        </p:txBody>
      </p:sp>
      <p:pic>
        <p:nvPicPr>
          <p:cNvPr id="15" name="Picture 14">
            <a:extLst>
              <a:ext uri="{FF2B5EF4-FFF2-40B4-BE49-F238E27FC236}">
                <a16:creationId xmlns:a16="http://schemas.microsoft.com/office/drawing/2014/main" id="{D72B3A03-51EE-2E41-B712-3885A066AE3A}"/>
              </a:ext>
            </a:extLst>
          </p:cNvPr>
          <p:cNvPicPr/>
          <p:nvPr/>
        </p:nvPicPr>
        <p:blipFill>
          <a:blip r:embed="rId8"/>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310153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3DD1-48C1-EE4C-BEE0-C5EBBD60F158}"/>
              </a:ext>
            </a:extLst>
          </p:cNvPr>
          <p:cNvSpPr>
            <a:spLocks noGrp="1"/>
          </p:cNvSpPr>
          <p:nvPr>
            <p:ph type="title"/>
          </p:nvPr>
        </p:nvSpPr>
        <p:spPr>
          <a:xfrm>
            <a:off x="838200" y="512957"/>
            <a:ext cx="10515600" cy="1177732"/>
          </a:xfrm>
        </p:spPr>
        <p:txBody>
          <a:bodyPr>
            <a:normAutofit fontScale="90000"/>
          </a:bodyPr>
          <a:lstStyle/>
          <a:p>
            <a:r>
              <a:rPr lang="en-US" dirty="0">
                <a:solidFill>
                  <a:srgbClr val="57B9A0"/>
                </a:solidFill>
              </a:rPr>
              <a:t>Contracting - The mentor role</a:t>
            </a:r>
            <a:br>
              <a:rPr lang="en-GB" dirty="0"/>
            </a:br>
            <a:endParaRPr lang="en-US" dirty="0"/>
          </a:p>
        </p:txBody>
      </p:sp>
      <p:sp>
        <p:nvSpPr>
          <p:cNvPr id="3" name="Content Placeholder 2">
            <a:extLst>
              <a:ext uri="{FF2B5EF4-FFF2-40B4-BE49-F238E27FC236}">
                <a16:creationId xmlns:a16="http://schemas.microsoft.com/office/drawing/2014/main" id="{59E1CE24-A61E-2A4B-9985-52A978F3E20C}"/>
              </a:ext>
            </a:extLst>
          </p:cNvPr>
          <p:cNvSpPr>
            <a:spLocks noGrp="1"/>
          </p:cNvSpPr>
          <p:nvPr>
            <p:ph idx="1"/>
          </p:nvPr>
        </p:nvSpPr>
        <p:spPr/>
        <p:txBody>
          <a:bodyPr/>
          <a:lstStyle/>
          <a:p>
            <a:r>
              <a:rPr lang="en-US" dirty="0"/>
              <a:t>Your mentor can help and support you by acting as a confidential sounding board, give you feedback, help you to set targets and assist your personal development. It is also possible that your mentor can introduce you to contacts or </a:t>
            </a:r>
            <a:r>
              <a:rPr lang="en-US" dirty="0" err="1"/>
              <a:t>organisations</a:t>
            </a:r>
            <a:r>
              <a:rPr lang="en-US" dirty="0"/>
              <a:t> that could help with work experience.</a:t>
            </a:r>
            <a:endParaRPr lang="en-GB" dirty="0"/>
          </a:p>
          <a:p>
            <a:pPr marL="0" indent="0">
              <a:buNone/>
            </a:pPr>
            <a:endParaRPr lang="en-GB" dirty="0"/>
          </a:p>
          <a:p>
            <a:r>
              <a:rPr lang="en-US" dirty="0"/>
              <a:t>Please bear in mind that an effective mentor does not normally provide you with answers; instead she tends to ask questions that guide you towards finding your own answers.</a:t>
            </a:r>
            <a:endParaRPr lang="en-GB" dirty="0"/>
          </a:p>
          <a:p>
            <a:endParaRPr lang="en-US" dirty="0"/>
          </a:p>
        </p:txBody>
      </p:sp>
      <p:pic>
        <p:nvPicPr>
          <p:cNvPr id="4" name="Picture 3">
            <a:extLst>
              <a:ext uri="{FF2B5EF4-FFF2-40B4-BE49-F238E27FC236}">
                <a16:creationId xmlns:a16="http://schemas.microsoft.com/office/drawing/2014/main" id="{2EB97DB6-35EA-0B46-9E88-95EC8B84729B}"/>
              </a:ext>
            </a:extLst>
          </p:cNvPr>
          <p:cNvPicPr/>
          <p:nvPr/>
        </p:nvPicPr>
        <p:blipFill>
          <a:blip r:embed="rId2"/>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357552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5EC-F650-DB4C-8446-6DC67B381537}"/>
              </a:ext>
            </a:extLst>
          </p:cNvPr>
          <p:cNvSpPr>
            <a:spLocks noGrp="1"/>
          </p:cNvSpPr>
          <p:nvPr>
            <p:ph type="title"/>
          </p:nvPr>
        </p:nvSpPr>
        <p:spPr>
          <a:xfrm>
            <a:off x="707572" y="210746"/>
            <a:ext cx="10515600" cy="1325563"/>
          </a:xfrm>
        </p:spPr>
        <p:txBody>
          <a:bodyPr/>
          <a:lstStyle/>
          <a:p>
            <a:r>
              <a:rPr lang="en-US" dirty="0">
                <a:solidFill>
                  <a:srgbClr val="268C80"/>
                </a:solidFill>
              </a:rPr>
              <a:t>Vertical and Horizontal Questioning</a:t>
            </a:r>
          </a:p>
        </p:txBody>
      </p:sp>
      <p:sp>
        <p:nvSpPr>
          <p:cNvPr id="3" name="Content Placeholder 2">
            <a:extLst>
              <a:ext uri="{FF2B5EF4-FFF2-40B4-BE49-F238E27FC236}">
                <a16:creationId xmlns:a16="http://schemas.microsoft.com/office/drawing/2014/main" id="{3161D3E4-81B8-B847-B681-B4A4CADD0B07}"/>
              </a:ext>
            </a:extLst>
          </p:cNvPr>
          <p:cNvSpPr>
            <a:spLocks noGrp="1"/>
          </p:cNvSpPr>
          <p:nvPr>
            <p:ph idx="1"/>
          </p:nvPr>
        </p:nvSpPr>
        <p:spPr>
          <a:xfrm>
            <a:off x="838198" y="1424354"/>
            <a:ext cx="11100759" cy="4680893"/>
          </a:xfrm>
          <a:noFill/>
        </p:spPr>
        <p:txBody>
          <a:bodyPr>
            <a:normAutofit/>
          </a:bodyPr>
          <a:lstStyle/>
          <a:p>
            <a:pPr marL="0" indent="0">
              <a:buNone/>
            </a:pPr>
            <a:r>
              <a:rPr lang="en-GB" sz="3000"/>
              <a:t>									</a:t>
            </a:r>
            <a:endParaRPr lang="en-GB"/>
          </a:p>
        </p:txBody>
      </p:sp>
      <p:sp>
        <p:nvSpPr>
          <p:cNvPr id="6" name="AutoShape 5"/>
          <p:cNvSpPr>
            <a:spLocks noChangeArrowheads="1"/>
          </p:cNvSpPr>
          <p:nvPr/>
        </p:nvSpPr>
        <p:spPr bwMode="auto">
          <a:xfrm>
            <a:off x="4372451" y="2365811"/>
            <a:ext cx="3447098" cy="2126378"/>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268C80"/>
          </a:solidFill>
          <a:ln w="9525">
            <a:solidFill>
              <a:srgbClr val="268C80"/>
            </a:solidFill>
            <a:miter lim="800000"/>
            <a:headEnd/>
            <a:tailEnd/>
          </a:ln>
          <a:effectLst/>
        </p:spPr>
        <p:txBody>
          <a:bodyPr wrap="none" lIns="137861" tIns="68930" rIns="137861" bIns="68930" anchor="ctr"/>
          <a:lstStyle/>
          <a:p>
            <a:endParaRPr lang="en-GB" sz="2160">
              <a:solidFill>
                <a:srgbClr val="268C80"/>
              </a:solidFill>
            </a:endParaRPr>
          </a:p>
        </p:txBody>
      </p:sp>
      <p:sp>
        <p:nvSpPr>
          <p:cNvPr id="7" name="Text Box 6"/>
          <p:cNvSpPr txBox="1">
            <a:spLocks noChangeArrowheads="1"/>
          </p:cNvSpPr>
          <p:nvPr/>
        </p:nvSpPr>
        <p:spPr bwMode="auto">
          <a:xfrm>
            <a:off x="3346527" y="1335602"/>
            <a:ext cx="5498946" cy="1062536"/>
          </a:xfrm>
          <a:prstGeom prst="rect">
            <a:avLst/>
          </a:prstGeom>
          <a:noFill/>
          <a:ln w="9525">
            <a:noFill/>
            <a:miter lim="800000"/>
            <a:headEnd/>
            <a:tailEnd/>
          </a:ln>
          <a:effectLst/>
        </p:spPr>
        <p:txBody>
          <a:bodyPr wrap="none" lIns="137861" tIns="68930" rIns="137861" bIns="68930">
            <a:spAutoFit/>
          </a:bodyPr>
          <a:lstStyle/>
          <a:p>
            <a:pPr algn="ctr"/>
            <a:r>
              <a:rPr lang="en-GB" sz="2000" b="1">
                <a:solidFill>
                  <a:srgbClr val="333333"/>
                </a:solidFill>
                <a:cs typeface="Arial" pitchFamily="34" charset="0"/>
              </a:rPr>
              <a:t>Chunk Up</a:t>
            </a:r>
          </a:p>
          <a:p>
            <a:pPr algn="ctr"/>
            <a:r>
              <a:rPr lang="en-GB" sz="2000">
                <a:solidFill>
                  <a:srgbClr val="333333"/>
                </a:solidFill>
                <a:cs typeface="Arial" pitchFamily="34" charset="0"/>
              </a:rPr>
              <a:t>“So what’s the big picture here?”</a:t>
            </a:r>
          </a:p>
          <a:p>
            <a:pPr algn="ctr"/>
            <a:r>
              <a:rPr lang="en-GB" sz="2000">
                <a:solidFill>
                  <a:srgbClr val="333333"/>
                </a:solidFill>
                <a:cs typeface="Arial" pitchFamily="34" charset="0"/>
              </a:rPr>
              <a:t>“How would you put that into the wider context?”</a:t>
            </a:r>
          </a:p>
        </p:txBody>
      </p:sp>
      <p:sp>
        <p:nvSpPr>
          <p:cNvPr id="8" name="Text Box 7"/>
          <p:cNvSpPr txBox="1">
            <a:spLocks noChangeArrowheads="1"/>
          </p:cNvSpPr>
          <p:nvPr/>
        </p:nvSpPr>
        <p:spPr bwMode="auto">
          <a:xfrm>
            <a:off x="3065140" y="4632961"/>
            <a:ext cx="6061720" cy="1062536"/>
          </a:xfrm>
          <a:prstGeom prst="rect">
            <a:avLst/>
          </a:prstGeom>
          <a:noFill/>
          <a:ln w="9525">
            <a:noFill/>
            <a:miter lim="800000"/>
            <a:headEnd/>
            <a:tailEnd/>
          </a:ln>
          <a:effectLst/>
        </p:spPr>
        <p:txBody>
          <a:bodyPr wrap="square" lIns="137861" tIns="68930" rIns="137861" bIns="68930">
            <a:spAutoFit/>
          </a:bodyPr>
          <a:lstStyle/>
          <a:p>
            <a:pPr algn="ctr"/>
            <a:r>
              <a:rPr lang="en-GB" sz="2000" b="1">
                <a:solidFill>
                  <a:srgbClr val="333333"/>
                </a:solidFill>
                <a:cs typeface="Arial" pitchFamily="34" charset="0"/>
              </a:rPr>
              <a:t>Chunk Down</a:t>
            </a:r>
          </a:p>
          <a:p>
            <a:pPr algn="ctr"/>
            <a:r>
              <a:rPr lang="en-GB" sz="2000">
                <a:solidFill>
                  <a:srgbClr val="333333"/>
                </a:solidFill>
                <a:cs typeface="Arial" pitchFamily="34" charset="0"/>
              </a:rPr>
              <a:t>“What specifically do you mean by that?”</a:t>
            </a:r>
          </a:p>
          <a:p>
            <a:pPr algn="ctr"/>
            <a:r>
              <a:rPr lang="en-GB" sz="2000">
                <a:solidFill>
                  <a:srgbClr val="333333"/>
                </a:solidFill>
                <a:cs typeface="Arial" pitchFamily="34" charset="0"/>
              </a:rPr>
              <a:t>“In what ways would that improve?”</a:t>
            </a:r>
          </a:p>
        </p:txBody>
      </p:sp>
      <p:sp>
        <p:nvSpPr>
          <p:cNvPr id="9" name="Text Box 8"/>
          <p:cNvSpPr txBox="1">
            <a:spLocks noChangeArrowheads="1"/>
          </p:cNvSpPr>
          <p:nvPr/>
        </p:nvSpPr>
        <p:spPr bwMode="auto">
          <a:xfrm>
            <a:off x="457200" y="2743844"/>
            <a:ext cx="4095466" cy="1370313"/>
          </a:xfrm>
          <a:prstGeom prst="rect">
            <a:avLst/>
          </a:prstGeom>
          <a:noFill/>
          <a:ln w="9525">
            <a:noFill/>
            <a:miter lim="800000"/>
            <a:headEnd/>
            <a:tailEnd/>
          </a:ln>
          <a:effectLst/>
        </p:spPr>
        <p:txBody>
          <a:bodyPr wrap="square" lIns="137861" tIns="68930" rIns="137861" bIns="68930">
            <a:spAutoFit/>
          </a:bodyPr>
          <a:lstStyle/>
          <a:p>
            <a:pPr algn="ctr"/>
            <a:r>
              <a:rPr lang="en-GB" sz="2000" b="1">
                <a:solidFill>
                  <a:srgbClr val="268C80"/>
                </a:solidFill>
                <a:cs typeface="Arial" pitchFamily="34" charset="0"/>
              </a:rPr>
              <a:t>Expand thinking</a:t>
            </a:r>
          </a:p>
          <a:p>
            <a:pPr algn="ctr"/>
            <a:r>
              <a:rPr lang="en-GB" sz="2000">
                <a:solidFill>
                  <a:srgbClr val="268C80"/>
                </a:solidFill>
                <a:cs typeface="Arial" pitchFamily="34" charset="0"/>
              </a:rPr>
              <a:t>“What else?”</a:t>
            </a:r>
          </a:p>
          <a:p>
            <a:pPr algn="ctr"/>
            <a:r>
              <a:rPr lang="en-GB" sz="2000">
                <a:solidFill>
                  <a:srgbClr val="268C80"/>
                </a:solidFill>
                <a:cs typeface="Arial" pitchFamily="34" charset="0"/>
              </a:rPr>
              <a:t>“If you had more… then what?”</a:t>
            </a:r>
          </a:p>
          <a:p>
            <a:pPr algn="ctr"/>
            <a:r>
              <a:rPr lang="en-GB" sz="2000">
                <a:solidFill>
                  <a:srgbClr val="268C80"/>
                </a:solidFill>
                <a:cs typeface="Arial" pitchFamily="34" charset="0"/>
              </a:rPr>
              <a:t>“Who else?”</a:t>
            </a:r>
          </a:p>
        </p:txBody>
      </p:sp>
      <p:sp>
        <p:nvSpPr>
          <p:cNvPr id="10" name="Text Box 9"/>
          <p:cNvSpPr txBox="1">
            <a:spLocks noChangeArrowheads="1"/>
          </p:cNvSpPr>
          <p:nvPr/>
        </p:nvSpPr>
        <p:spPr bwMode="auto">
          <a:xfrm>
            <a:off x="7766998" y="2743844"/>
            <a:ext cx="3802022" cy="1370313"/>
          </a:xfrm>
          <a:prstGeom prst="rect">
            <a:avLst/>
          </a:prstGeom>
          <a:noFill/>
          <a:ln w="9525">
            <a:noFill/>
            <a:miter lim="800000"/>
            <a:headEnd/>
            <a:tailEnd/>
          </a:ln>
          <a:effectLst/>
        </p:spPr>
        <p:txBody>
          <a:bodyPr wrap="square" lIns="137861" tIns="68930" rIns="137861" bIns="68930">
            <a:spAutoFit/>
          </a:bodyPr>
          <a:lstStyle/>
          <a:p>
            <a:pPr algn="ctr"/>
            <a:r>
              <a:rPr lang="en-GB" sz="2000" b="1">
                <a:solidFill>
                  <a:srgbClr val="268C80"/>
                </a:solidFill>
                <a:cs typeface="Arial" pitchFamily="34" charset="0"/>
              </a:rPr>
              <a:t>Deepen Thinking</a:t>
            </a:r>
          </a:p>
          <a:p>
            <a:pPr algn="ctr"/>
            <a:r>
              <a:rPr lang="en-GB" sz="2000">
                <a:solidFill>
                  <a:srgbClr val="268C80"/>
                </a:solidFill>
                <a:cs typeface="Arial" pitchFamily="34" charset="0"/>
              </a:rPr>
              <a:t>“What would be the impact?”</a:t>
            </a:r>
          </a:p>
          <a:p>
            <a:pPr algn="ctr"/>
            <a:r>
              <a:rPr lang="en-GB" sz="2000">
                <a:solidFill>
                  <a:srgbClr val="268C80"/>
                </a:solidFill>
                <a:cs typeface="Arial" pitchFamily="34" charset="0"/>
              </a:rPr>
              <a:t>“What would happen if you did/didn’t?</a:t>
            </a:r>
          </a:p>
        </p:txBody>
      </p:sp>
      <p:pic>
        <p:nvPicPr>
          <p:cNvPr id="11" name="Picture 10">
            <a:extLst>
              <a:ext uri="{FF2B5EF4-FFF2-40B4-BE49-F238E27FC236}">
                <a16:creationId xmlns:a16="http://schemas.microsoft.com/office/drawing/2014/main" id="{50567146-6AA8-9543-A0FE-90645A6C456B}"/>
              </a:ext>
            </a:extLst>
          </p:cNvPr>
          <p:cNvPicPr/>
          <p:nvPr/>
        </p:nvPicPr>
        <p:blipFill>
          <a:blip r:embed="rId3"/>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136697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5EC-F650-DB4C-8446-6DC67B381537}"/>
              </a:ext>
            </a:extLst>
          </p:cNvPr>
          <p:cNvSpPr>
            <a:spLocks noGrp="1"/>
          </p:cNvSpPr>
          <p:nvPr>
            <p:ph type="title"/>
          </p:nvPr>
        </p:nvSpPr>
        <p:spPr>
          <a:xfrm>
            <a:off x="707572" y="210746"/>
            <a:ext cx="10515600" cy="1325563"/>
          </a:xfrm>
        </p:spPr>
        <p:txBody>
          <a:bodyPr/>
          <a:lstStyle/>
          <a:p>
            <a:r>
              <a:rPr lang="en-US">
                <a:solidFill>
                  <a:srgbClr val="268C80"/>
                </a:solidFill>
              </a:rPr>
              <a:t>Listening skills</a:t>
            </a:r>
          </a:p>
        </p:txBody>
      </p:sp>
      <p:sp>
        <p:nvSpPr>
          <p:cNvPr id="3" name="Content Placeholder 2">
            <a:extLst>
              <a:ext uri="{FF2B5EF4-FFF2-40B4-BE49-F238E27FC236}">
                <a16:creationId xmlns:a16="http://schemas.microsoft.com/office/drawing/2014/main" id="{3161D3E4-81B8-B847-B681-B4A4CADD0B07}"/>
              </a:ext>
            </a:extLst>
          </p:cNvPr>
          <p:cNvSpPr>
            <a:spLocks noGrp="1"/>
          </p:cNvSpPr>
          <p:nvPr>
            <p:ph idx="1"/>
          </p:nvPr>
        </p:nvSpPr>
        <p:spPr>
          <a:xfrm>
            <a:off x="838198" y="1424354"/>
            <a:ext cx="11100759" cy="4680893"/>
          </a:xfrm>
          <a:noFill/>
        </p:spPr>
        <p:txBody>
          <a:bodyPr>
            <a:normAutofit/>
          </a:bodyPr>
          <a:lstStyle/>
          <a:p>
            <a:pPr marL="0" indent="0">
              <a:buNone/>
            </a:pPr>
            <a:r>
              <a:rPr lang="en-GB" sz="3000"/>
              <a:t>					</a:t>
            </a:r>
            <a:endParaRPr lang="en-GB"/>
          </a:p>
        </p:txBody>
      </p:sp>
      <p:pic>
        <p:nvPicPr>
          <p:cNvPr id="6" name="Picture 1">
            <a:extLst>
              <a:ext uri="{FF2B5EF4-FFF2-40B4-BE49-F238E27FC236}">
                <a16:creationId xmlns:a16="http://schemas.microsoft.com/office/drawing/2014/main" id="{A46361D0-175B-2545-89E0-27048AE11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723869"/>
            <a:ext cx="6370638" cy="363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9FF108B-392F-EB4E-90C5-DA886D2C6D3A}"/>
              </a:ext>
            </a:extLst>
          </p:cNvPr>
          <p:cNvPicPr/>
          <p:nvPr/>
        </p:nvPicPr>
        <p:blipFill>
          <a:blip r:embed="rId4"/>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281054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a:extLst>
              <a:ext uri="{FF2B5EF4-FFF2-40B4-BE49-F238E27FC236}">
                <a16:creationId xmlns:a16="http://schemas.microsoft.com/office/drawing/2014/main" id="{33A62742-9AFE-7849-8C61-9E6FF183EB02}"/>
              </a:ext>
            </a:extLst>
          </p:cNvPr>
          <p:cNvSpPr>
            <a:spLocks noGrp="1"/>
          </p:cNvSpPr>
          <p:nvPr>
            <p:ph idx="1"/>
          </p:nvPr>
        </p:nvSpPr>
        <p:spPr>
          <a:xfrm>
            <a:off x="838199" y="1651000"/>
            <a:ext cx="10944497" cy="4351338"/>
          </a:xfrm>
        </p:spPr>
        <p:txBody>
          <a:bodyPr>
            <a:normAutofit/>
          </a:bodyPr>
          <a:lstStyle/>
          <a:p>
            <a:pPr marL="0" indent="0">
              <a:lnSpc>
                <a:spcPct val="100000"/>
              </a:lnSpc>
              <a:spcBef>
                <a:spcPts val="0"/>
              </a:spcBef>
              <a:buNone/>
            </a:pPr>
            <a:r>
              <a:rPr lang="en-US" dirty="0">
                <a:cs typeface="Calibri"/>
              </a:rPr>
              <a:t>The framework for the model is shown below:</a:t>
            </a:r>
            <a:endParaRPr lang="en-GB" dirty="0">
              <a:cs typeface="Calibri"/>
            </a:endParaRPr>
          </a:p>
          <a:p>
            <a:pPr marL="0" indent="0">
              <a:lnSpc>
                <a:spcPct val="100000"/>
              </a:lnSpc>
              <a:spcBef>
                <a:spcPts val="0"/>
              </a:spcBef>
              <a:buNone/>
            </a:pPr>
            <a:endParaRPr lang="en-GB" dirty="0">
              <a:cs typeface="Calibri"/>
            </a:endParaRPr>
          </a:p>
          <a:p>
            <a:pPr marL="342900" indent="-342900">
              <a:lnSpc>
                <a:spcPct val="100000"/>
              </a:lnSpc>
              <a:spcBef>
                <a:spcPts val="0"/>
              </a:spcBef>
              <a:buFont typeface="Arial"/>
              <a:buChar char="•"/>
            </a:pPr>
            <a:r>
              <a:rPr lang="en-US" dirty="0">
                <a:cs typeface="Calibri"/>
              </a:rPr>
              <a:t>Something that you said or did that worked well for me was...;</a:t>
            </a:r>
            <a:endParaRPr lang="en-GB" dirty="0">
              <a:cs typeface="Calibri"/>
            </a:endParaRPr>
          </a:p>
          <a:p>
            <a:pPr marL="342900" indent="-342900">
              <a:lnSpc>
                <a:spcPct val="100000"/>
              </a:lnSpc>
              <a:spcBef>
                <a:spcPts val="0"/>
              </a:spcBef>
              <a:buFont typeface="Arial"/>
              <a:buChar char="•"/>
            </a:pPr>
            <a:r>
              <a:rPr lang="en-US" dirty="0">
                <a:cs typeface="Calibri"/>
              </a:rPr>
              <a:t>I interpret this as meaning...;</a:t>
            </a:r>
            <a:endParaRPr lang="en-GB" dirty="0">
              <a:cs typeface="Calibri"/>
            </a:endParaRPr>
          </a:p>
          <a:p>
            <a:pPr marL="342900" indent="-342900">
              <a:lnSpc>
                <a:spcPct val="100000"/>
              </a:lnSpc>
              <a:spcBef>
                <a:spcPts val="0"/>
              </a:spcBef>
              <a:buFont typeface="Arial"/>
              <a:buChar char="•"/>
            </a:pPr>
            <a:r>
              <a:rPr lang="en-US" dirty="0"/>
              <a:t>Something you said or did that didn’t work well for me was...;</a:t>
            </a:r>
            <a:endParaRPr lang="en-GB" dirty="0"/>
          </a:p>
          <a:p>
            <a:pPr marL="342900" indent="-342900">
              <a:lnSpc>
                <a:spcPct val="100000"/>
              </a:lnSpc>
              <a:spcBef>
                <a:spcPts val="0"/>
              </a:spcBef>
              <a:buFont typeface="Arial"/>
              <a:buChar char="•"/>
            </a:pPr>
            <a:r>
              <a:rPr lang="en-US" dirty="0">
                <a:cs typeface="Calibri"/>
              </a:rPr>
              <a:t>I interpret this as meaning...;</a:t>
            </a:r>
            <a:endParaRPr lang="en-GB" dirty="0">
              <a:cs typeface="Calibri"/>
            </a:endParaRPr>
          </a:p>
          <a:p>
            <a:pPr marL="342900" indent="-342900">
              <a:lnSpc>
                <a:spcPct val="100000"/>
              </a:lnSpc>
              <a:spcBef>
                <a:spcPts val="0"/>
              </a:spcBef>
              <a:buFont typeface="Arial"/>
              <a:buChar char="•"/>
            </a:pPr>
            <a:r>
              <a:rPr lang="en-US" dirty="0">
                <a:cs typeface="Calibri"/>
              </a:rPr>
              <a:t>Something I would have preferred you to say or do was...;  </a:t>
            </a:r>
            <a:endParaRPr lang="en-GB" dirty="0">
              <a:cs typeface="Calibri"/>
            </a:endParaRPr>
          </a:p>
          <a:p>
            <a:pPr marL="342900" indent="-342900">
              <a:lnSpc>
                <a:spcPct val="100000"/>
              </a:lnSpc>
              <a:spcBef>
                <a:spcPts val="0"/>
              </a:spcBef>
              <a:buFont typeface="Arial"/>
              <a:buChar char="•"/>
            </a:pPr>
            <a:r>
              <a:rPr lang="en-US" dirty="0">
                <a:cs typeface="Calibri"/>
              </a:rPr>
              <a:t>I would have interpreted this as meaning...</a:t>
            </a:r>
            <a:endParaRPr lang="en-GB" dirty="0"/>
          </a:p>
        </p:txBody>
      </p:sp>
      <p:sp>
        <p:nvSpPr>
          <p:cNvPr id="32770" name="Title 1">
            <a:extLst>
              <a:ext uri="{FF2B5EF4-FFF2-40B4-BE49-F238E27FC236}">
                <a16:creationId xmlns:a16="http://schemas.microsoft.com/office/drawing/2014/main" id="{A573D5C5-6712-CC40-B751-674E63ED85A7}"/>
              </a:ext>
            </a:extLst>
          </p:cNvPr>
          <p:cNvSpPr>
            <a:spLocks noGrp="1"/>
          </p:cNvSpPr>
          <p:nvPr>
            <p:ph type="title"/>
          </p:nvPr>
        </p:nvSpPr>
        <p:spPr>
          <a:xfrm>
            <a:off x="709200" y="212400"/>
            <a:ext cx="10515600" cy="1325563"/>
          </a:xfrm>
        </p:spPr>
        <p:txBody>
          <a:bodyPr/>
          <a:lstStyle/>
          <a:p>
            <a:r>
              <a:rPr lang="en-GB" altLang="en-US" dirty="0">
                <a:solidFill>
                  <a:srgbClr val="268C80"/>
                </a:solidFill>
              </a:rPr>
              <a:t>A model for giving feedback: clean feedback</a:t>
            </a:r>
          </a:p>
        </p:txBody>
      </p:sp>
      <p:pic>
        <p:nvPicPr>
          <p:cNvPr id="4" name="Picture 3">
            <a:extLst>
              <a:ext uri="{FF2B5EF4-FFF2-40B4-BE49-F238E27FC236}">
                <a16:creationId xmlns:a16="http://schemas.microsoft.com/office/drawing/2014/main" id="{069A7238-DE1A-354A-B85A-EC116AA88560}"/>
              </a:ext>
            </a:extLst>
          </p:cNvPr>
          <p:cNvPicPr/>
          <p:nvPr/>
        </p:nvPicPr>
        <p:blipFill>
          <a:blip r:embed="rId3"/>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153823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5EC-F650-DB4C-8446-6DC67B381537}"/>
              </a:ext>
            </a:extLst>
          </p:cNvPr>
          <p:cNvSpPr>
            <a:spLocks noGrp="1"/>
          </p:cNvSpPr>
          <p:nvPr>
            <p:ph type="title"/>
          </p:nvPr>
        </p:nvSpPr>
        <p:spPr>
          <a:xfrm>
            <a:off x="707572" y="210746"/>
            <a:ext cx="10515600" cy="1325563"/>
          </a:xfrm>
        </p:spPr>
        <p:txBody>
          <a:bodyPr/>
          <a:lstStyle/>
          <a:p>
            <a:r>
              <a:rPr lang="en-US">
                <a:solidFill>
                  <a:srgbClr val="268C80"/>
                </a:solidFill>
              </a:rPr>
              <a:t>Clean feedback</a:t>
            </a:r>
            <a:r>
              <a:rPr lang="en-US">
                <a:solidFill>
                  <a:srgbClr val="268C80"/>
                </a:solidFill>
                <a:cs typeface="Calibri Light"/>
              </a:rPr>
              <a:t> - example</a:t>
            </a:r>
            <a:endParaRPr lang="en-US"/>
          </a:p>
        </p:txBody>
      </p:sp>
      <p:graphicFrame>
        <p:nvGraphicFramePr>
          <p:cNvPr id="7" name="Table 6">
            <a:extLst>
              <a:ext uri="{FF2B5EF4-FFF2-40B4-BE49-F238E27FC236}">
                <a16:creationId xmlns:a16="http://schemas.microsoft.com/office/drawing/2014/main" id="{7F1D09C1-CCFE-4477-8BF5-2268EDDFC2ED}"/>
              </a:ext>
            </a:extLst>
          </p:cNvPr>
          <p:cNvGraphicFramePr>
            <a:graphicFrameLocks noGrp="1"/>
          </p:cNvGraphicFramePr>
          <p:nvPr>
            <p:extLst>
              <p:ext uri="{D42A27DB-BD31-4B8C-83A1-F6EECF244321}">
                <p14:modId xmlns:p14="http://schemas.microsoft.com/office/powerpoint/2010/main" val="4192558707"/>
              </p:ext>
            </p:extLst>
          </p:nvPr>
        </p:nvGraphicFramePr>
        <p:xfrm>
          <a:off x="707572" y="1424354"/>
          <a:ext cx="10751003" cy="5147447"/>
        </p:xfrm>
        <a:graphic>
          <a:graphicData uri="http://schemas.openxmlformats.org/drawingml/2006/table">
            <a:tbl>
              <a:tblPr firstRow="1" bandRow="1">
                <a:tableStyleId>{5C22544A-7EE6-4342-B048-85BDC9FD1C3A}</a:tableStyleId>
              </a:tblPr>
              <a:tblGrid>
                <a:gridCol w="5018878">
                  <a:extLst>
                    <a:ext uri="{9D8B030D-6E8A-4147-A177-3AD203B41FA5}">
                      <a16:colId xmlns:a16="http://schemas.microsoft.com/office/drawing/2014/main" val="939635523"/>
                    </a:ext>
                  </a:extLst>
                </a:gridCol>
                <a:gridCol w="5732125">
                  <a:extLst>
                    <a:ext uri="{9D8B030D-6E8A-4147-A177-3AD203B41FA5}">
                      <a16:colId xmlns:a16="http://schemas.microsoft.com/office/drawing/2014/main" val="162778083"/>
                    </a:ext>
                  </a:extLst>
                </a:gridCol>
              </a:tblGrid>
              <a:tr h="432553">
                <a:tc>
                  <a:txBody>
                    <a:bodyPr/>
                    <a:lstStyle/>
                    <a:p>
                      <a:r>
                        <a:rPr lang="en-US"/>
                        <a:t>Feedback 1</a:t>
                      </a:r>
                    </a:p>
                  </a:txBody>
                  <a:tcPr>
                    <a:solidFill>
                      <a:srgbClr val="268C80"/>
                    </a:solidFill>
                  </a:tcPr>
                </a:tc>
                <a:tc>
                  <a:txBody>
                    <a:bodyPr/>
                    <a:lstStyle/>
                    <a:p>
                      <a:r>
                        <a:rPr lang="en-US"/>
                        <a:t>Clean feedback</a:t>
                      </a:r>
                    </a:p>
                  </a:txBody>
                  <a:tcPr>
                    <a:solidFill>
                      <a:srgbClr val="268C80"/>
                    </a:solidFill>
                  </a:tcPr>
                </a:tc>
                <a:extLst>
                  <a:ext uri="{0D108BD9-81ED-4DB2-BD59-A6C34878D82A}">
                    <a16:rowId xmlns:a16="http://schemas.microsoft.com/office/drawing/2014/main" val="3892392570"/>
                  </a:ext>
                </a:extLst>
              </a:tr>
              <a:tr h="1730213">
                <a:tc>
                  <a:txBody>
                    <a:bodyPr/>
                    <a:lstStyle/>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“You weren’t aware of the group's needs.”</a:t>
                      </a:r>
                    </a:p>
                    <a:p>
                      <a:pPr marL="285750" indent="-285750">
                        <a:spcAft>
                          <a:spcPts val="600"/>
                        </a:spcAft>
                        <a:buFont typeface="Arial" panose="020B0604020202020204" pitchFamily="34" charset="0"/>
                        <a:buChar char="•"/>
                      </a:pPr>
                      <a:endParaRPr lang="en-GB" sz="1800" kern="1200">
                        <a:solidFill>
                          <a:schemeClr val="dk1"/>
                        </a:solidFill>
                        <a:effectLst/>
                        <a:latin typeface="+mn-lt"/>
                        <a:ea typeface="+mn-ea"/>
                        <a:cs typeface="+mn-cs"/>
                      </a:endParaRPr>
                    </a:p>
                    <a:p>
                      <a:pPr>
                        <a:spcAft>
                          <a:spcPts val="600"/>
                        </a:spcAft>
                        <a:buNone/>
                      </a:pPr>
                      <a:endParaRPr lang="en-US"/>
                    </a:p>
                  </a:txBody>
                  <a:tcPr>
                    <a:noFill/>
                  </a:tcPr>
                </a:tc>
                <a:tc>
                  <a:txBody>
                    <a:bodyPr/>
                    <a:lstStyle/>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“You talked with your back to the group while you wrote on the board which meant some people couldn’t hear you. My interpretation of that was that you were not aware of the group’s needs in being able to hear you from the back.”</a:t>
                      </a:r>
                      <a:endParaRPr lang="en-GB" sz="1800" kern="1200">
                        <a:solidFill>
                          <a:schemeClr val="dk1"/>
                        </a:solidFill>
                        <a:effectLst/>
                        <a:latin typeface="+mn-lt"/>
                        <a:ea typeface="+mn-ea"/>
                        <a:cs typeface="+mn-cs"/>
                      </a:endParaRPr>
                    </a:p>
                  </a:txBody>
                  <a:tcPr>
                    <a:noFill/>
                  </a:tcPr>
                </a:tc>
                <a:extLst>
                  <a:ext uri="{0D108BD9-81ED-4DB2-BD59-A6C34878D82A}">
                    <a16:rowId xmlns:a16="http://schemas.microsoft.com/office/drawing/2014/main" val="1832197875"/>
                  </a:ext>
                </a:extLst>
              </a:tr>
              <a:tr h="1171121">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“You were friendly and welcoming.”</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“You were absent minded and distracted.”</a:t>
                      </a:r>
                    </a:p>
                  </a:txBody>
                  <a:tcPr>
                    <a:noFill/>
                  </a:tcPr>
                </a:tc>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“You smiled and introduced yourself personally to each person as they came in the room. That felt warm and welcoming to me.”</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i="0" u="none" strike="noStrike" kern="1200" dirty="0">
                          <a:solidFill>
                            <a:schemeClr val="dk1"/>
                          </a:solidFill>
                          <a:effectLst/>
                          <a:latin typeface="+mn-lt"/>
                          <a:ea typeface="+mn-ea"/>
                          <a:cs typeface="+mn-cs"/>
                        </a:rPr>
                        <a:t>“When we’re in a meeting and you look on your mobile a lot and pick it up and use it, I assume that I’m not important enough to you.</a:t>
                      </a:r>
                      <a:endParaRPr lang="en-GB" sz="18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10002"/>
                  </a:ext>
                </a:extLst>
              </a:tr>
              <a:tr h="1171121">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800" kern="1200" dirty="0">
                        <a:solidFill>
                          <a:schemeClr val="dk1"/>
                        </a:solidFill>
                        <a:effectLst/>
                        <a:latin typeface="+mn-lt"/>
                        <a:ea typeface="+mn-ea"/>
                        <a:cs typeface="+mn-cs"/>
                      </a:endParaRPr>
                    </a:p>
                  </a:txBody>
                  <a:tcPr>
                    <a:noFill/>
                  </a:tcPr>
                </a:tc>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8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CC46910A-6B7C-AC4E-8207-FBE074CCCF91}"/>
              </a:ext>
            </a:extLst>
          </p:cNvPr>
          <p:cNvPicPr/>
          <p:nvPr/>
        </p:nvPicPr>
        <p:blipFill>
          <a:blip r:embed="rId3"/>
          <a:stretch>
            <a:fillRect/>
          </a:stretch>
        </p:blipFill>
        <p:spPr>
          <a:xfrm>
            <a:off x="10408433" y="5959475"/>
            <a:ext cx="1191895" cy="533400"/>
          </a:xfrm>
          <a:prstGeom prst="rect">
            <a:avLst/>
          </a:prstGeom>
        </p:spPr>
      </p:pic>
    </p:spTree>
    <p:extLst>
      <p:ext uri="{BB962C8B-B14F-4D97-AF65-F5344CB8AC3E}">
        <p14:creationId xmlns:p14="http://schemas.microsoft.com/office/powerpoint/2010/main" val="2904300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1697</Words>
  <Application>Microsoft Macintosh PowerPoint</Application>
  <PresentationFormat>Widescreen</PresentationFormat>
  <Paragraphs>141</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Purpose of the session</vt:lpstr>
      <vt:lpstr>“Coaching is the art of facilitating the performance, learning and development of another.”          Myles Downey</vt:lpstr>
      <vt:lpstr>The Coaching Spectrum</vt:lpstr>
      <vt:lpstr>Contracting - The mentor role </vt:lpstr>
      <vt:lpstr>Vertical and Horizontal Questioning</vt:lpstr>
      <vt:lpstr>Listening skills</vt:lpstr>
      <vt:lpstr>A model for giving feedback: clean feedback</vt:lpstr>
      <vt:lpstr>Clean feedback - example</vt:lpstr>
      <vt:lpstr>The Balance wheel</vt:lpstr>
      <vt:lpstr>Balance wheel practical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dc:creator>
  <cp:lastModifiedBy>Rosie</cp:lastModifiedBy>
  <cp:revision>1</cp:revision>
  <cp:lastPrinted>2019-09-09T08:53:38Z</cp:lastPrinted>
  <dcterms:created xsi:type="dcterms:W3CDTF">2019-09-09T08:24:53Z</dcterms:created>
  <dcterms:modified xsi:type="dcterms:W3CDTF">2019-09-09T08:54:43Z</dcterms:modified>
</cp:coreProperties>
</file>